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</p:sldMasterIdLst>
  <p:notesMasterIdLst>
    <p:notesMasterId r:id="rId15"/>
  </p:notesMasterIdLst>
  <p:sldIdLst>
    <p:sldId id="256" r:id="rId2"/>
    <p:sldId id="260" r:id="rId3"/>
    <p:sldId id="257" r:id="rId4"/>
    <p:sldId id="258" r:id="rId5"/>
    <p:sldId id="261" r:id="rId6"/>
    <p:sldId id="266" r:id="rId7"/>
    <p:sldId id="264" r:id="rId8"/>
    <p:sldId id="265" r:id="rId9"/>
    <p:sldId id="263" r:id="rId10"/>
    <p:sldId id="267" r:id="rId11"/>
    <p:sldId id="259" r:id="rId12"/>
    <p:sldId id="273" r:id="rId13"/>
    <p:sldId id="26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2B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103" autoAdjust="0"/>
  </p:normalViewPr>
  <p:slideViewPr>
    <p:cSldViewPr snapToGrid="0">
      <p:cViewPr>
        <p:scale>
          <a:sx n="125" d="100"/>
          <a:sy n="125" d="100"/>
        </p:scale>
        <p:origin x="2122" y="6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7B7469-7B36-497C-8279-AB1DD56688DE}" type="datetimeFigureOut">
              <a:rPr lang="de-DE" smtClean="0"/>
              <a:t>26.11.2024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5320C-1343-4604-B8DD-0E3C6D9C31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1496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„Hallo zusammen, ich möchte euch heute Dart und die funktionale Programmierung mit der Bibliothek </a:t>
            </a:r>
            <a:r>
              <a:rPr lang="de-DE" dirty="0" err="1"/>
              <a:t>fpdart</a:t>
            </a:r>
            <a:r>
              <a:rPr lang="de-DE" dirty="0"/>
              <a:t> vorstellen.“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„Dart wird oft als objektorientierte Sprache für Flutter genutzt. Doch mit </a:t>
            </a:r>
            <a:r>
              <a:rPr lang="de-DE" dirty="0" err="1"/>
              <a:t>fpdart</a:t>
            </a:r>
            <a:r>
              <a:rPr lang="de-DE" dirty="0"/>
              <a:t> können wir funktionale Programmierung in Dart umsetzen.“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5320C-1343-4604-B8DD-0E3C6D9C315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080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A989B-4088-9777-5BD6-5B13C2346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92B4E5C-A40A-14DD-DA4E-B52A4C58B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F7FC24B-2DCA-7377-CF98-A0B22F1C0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„Hallo zusammen, ich möchte euch heute Dart und die funktionale Programmierung mit der Bibliothek </a:t>
            </a:r>
            <a:r>
              <a:rPr lang="de-DE" dirty="0" err="1"/>
              <a:t>fpdart</a:t>
            </a:r>
            <a:r>
              <a:rPr lang="de-DE" dirty="0"/>
              <a:t> vorstellen.“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„Dart wird oft als objektorientierte Sprache für Flutter genutzt. Doch mit </a:t>
            </a:r>
            <a:r>
              <a:rPr lang="de-DE" dirty="0" err="1"/>
              <a:t>fpdart</a:t>
            </a:r>
            <a:r>
              <a:rPr lang="de-DE" dirty="0"/>
              <a:t> können wir funktionale Programmierung in Dart umsetzen.“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EEBCE4-BB13-528B-5C20-0744AA16B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5320C-1343-4604-B8DD-0E3C6D9C315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856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Inspiriert von Haskell und </a:t>
            </a:r>
            <a:r>
              <a:rPr lang="de-DE" dirty="0" err="1"/>
              <a:t>fp-ts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5320C-1343-4604-B8DD-0E3C6D9C315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999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5320C-1343-4604-B8DD-0E3C6D9C315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0101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dirty="0"/>
              <a:t>Monaden sind abstrakte </a:t>
            </a:r>
            <a:r>
              <a:rPr lang="de-DE" sz="1200" dirty="0" err="1"/>
              <a:t>Datenkonstrukte</a:t>
            </a:r>
            <a:r>
              <a:rPr lang="de-DE" sz="1200" dirty="0"/>
              <a:t>, die es erlauben, Daten schrittweise und sicher zu verarbeiten, während sie den Kontext (z. B. Fehler, optionale Werte oder Seiteneffekte) beibehalten.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dirty="0"/>
              <a:t>Dabei wird der ursprüngliche Zustand der Daten nicht verändert, sondern jeder Verarbeitungsschritt erzeugt neue Ergebnisse im gleichen Kontext.</a:t>
            </a:r>
          </a:p>
          <a:p>
            <a:pPr>
              <a:buFont typeface="Arial" panose="020B0604020202020204" pitchFamily="34" charset="0"/>
              <a:buChar char="•"/>
            </a:pPr>
            <a:endParaRPr lang="de-DE" b="1" dirty="0"/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/>
              <a:t>„Kontext“</a:t>
            </a:r>
            <a:r>
              <a:rPr lang="de-DE" dirty="0"/>
              <a:t> bezieht sich auf zusätzliche Informationen, die eine Monade verwaltet, z. B.: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Ob ein Wert vorhanden ist (Option).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Ob ein Fehler aufgetreten ist (</a:t>
            </a:r>
            <a:r>
              <a:rPr lang="de-DE" dirty="0" err="1"/>
              <a:t>Either</a:t>
            </a:r>
            <a:r>
              <a:rPr lang="de-DE" dirty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Ob es sich um eine asynchrone Operation handelt (Task).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Monaden erlauben eine </a:t>
            </a:r>
            <a:r>
              <a:rPr lang="de-DE" b="1" dirty="0"/>
              <a:t>deklarative Verkettung von Operationen</a:t>
            </a:r>
            <a:r>
              <a:rPr lang="de-DE" dirty="0"/>
              <a:t>, wodurch die Notwendigkeit entfällt, jeden Zwischenschritt manuell zu verwalten.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5320C-1343-4604-B8DD-0E3C6D9C315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304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/>
              <a:t>Task:</a:t>
            </a:r>
            <a:r>
              <a:rPr lang="de-DE" dirty="0"/>
              <a:t> Repräsentiert eine </a:t>
            </a:r>
            <a:r>
              <a:rPr lang="de-DE" b="1" dirty="0"/>
              <a:t>asynchrone Berechnung</a:t>
            </a:r>
            <a:r>
              <a:rPr lang="de-DE" dirty="0"/>
              <a:t>, die erst ausgeführt wird, wenn sie benötigt wird (</a:t>
            </a:r>
            <a:r>
              <a:rPr lang="de-DE" dirty="0" err="1"/>
              <a:t>Lazy</a:t>
            </a:r>
            <a:r>
              <a:rPr lang="de-DE" dirty="0"/>
              <a:t> Evaluation).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 err="1"/>
              <a:t>TaskEither</a:t>
            </a:r>
            <a:r>
              <a:rPr lang="de-DE" b="1" dirty="0"/>
              <a:t>:</a:t>
            </a:r>
            <a:r>
              <a:rPr lang="de-DE" dirty="0"/>
              <a:t> Kombiniert die </a:t>
            </a:r>
            <a:r>
              <a:rPr lang="de-DE" b="1" dirty="0"/>
              <a:t>asynchrone Berechnung</a:t>
            </a:r>
            <a:r>
              <a:rPr lang="de-DE" dirty="0"/>
              <a:t> mit der </a:t>
            </a:r>
            <a:r>
              <a:rPr lang="de-DE" b="1" dirty="0"/>
              <a:t>funktionalen Fehlerbehandlung</a:t>
            </a:r>
            <a:r>
              <a:rPr lang="de-DE" dirty="0"/>
              <a:t> (entweder </a:t>
            </a:r>
            <a:r>
              <a:rPr lang="de-DE" dirty="0" err="1"/>
              <a:t>Left</a:t>
            </a:r>
            <a:r>
              <a:rPr lang="de-DE" dirty="0"/>
              <a:t> für Fehler oder Right für Erfolg).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b="1" dirty="0"/>
              <a:t>Vorteile (Stichpunkte):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 err="1"/>
              <a:t>Lazy</a:t>
            </a:r>
            <a:r>
              <a:rPr lang="de-DE" b="1" dirty="0"/>
              <a:t> Evaluation:</a:t>
            </a:r>
            <a:r>
              <a:rPr lang="de-DE" dirty="0"/>
              <a:t> Berechnungen werden nur bei Bedarf ausgeführt (durch .</a:t>
            </a:r>
            <a:r>
              <a:rPr lang="de-DE" dirty="0" err="1"/>
              <a:t>run</a:t>
            </a:r>
            <a:r>
              <a:rPr lang="de-DE" dirty="0"/>
              <a:t>()).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/>
              <a:t>Typensicherheit:</a:t>
            </a:r>
            <a:r>
              <a:rPr lang="de-DE" dirty="0"/>
              <a:t> Fehler (</a:t>
            </a:r>
            <a:r>
              <a:rPr lang="de-DE" dirty="0" err="1"/>
              <a:t>Left</a:t>
            </a:r>
            <a:r>
              <a:rPr lang="de-DE" dirty="0"/>
              <a:t>) und Ergebnisse (Right) werden klar getrennt.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 err="1"/>
              <a:t>Chaining</a:t>
            </a:r>
            <a:r>
              <a:rPr lang="de-DE" b="1" dirty="0"/>
              <a:t>:</a:t>
            </a:r>
            <a:r>
              <a:rPr lang="de-DE" dirty="0"/>
              <a:t> Elegante Verkettung mehrerer asynchroner Operationen mit </a:t>
            </a:r>
            <a:r>
              <a:rPr lang="de-DE" dirty="0" err="1"/>
              <a:t>flatMap</a:t>
            </a:r>
            <a:r>
              <a:rPr lang="de-DE" dirty="0"/>
              <a:t> oder </a:t>
            </a:r>
            <a:r>
              <a:rPr lang="de-DE" dirty="0" err="1"/>
              <a:t>map</a:t>
            </a:r>
            <a:r>
              <a:rPr lang="de-DE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/>
              <a:t>Lesbarkeit:</a:t>
            </a:r>
            <a:r>
              <a:rPr lang="de-DE" dirty="0"/>
              <a:t> Ersetzt komplexe </a:t>
            </a:r>
            <a:r>
              <a:rPr lang="de-DE" dirty="0" err="1"/>
              <a:t>try</a:t>
            </a:r>
            <a:r>
              <a:rPr lang="de-DE" dirty="0"/>
              <a:t>-catch-Blöcke durch deklarative Syntax.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5320C-1343-4604-B8DD-0E3C6D9C315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5904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de-DE" b="1" dirty="0" err="1"/>
              <a:t>Lazy</a:t>
            </a:r>
            <a:r>
              <a:rPr lang="de-DE" b="1" dirty="0"/>
              <a:t> Evaluation:</a:t>
            </a:r>
            <a:r>
              <a:rPr lang="de-DE" dirty="0"/>
              <a:t> Die Division wird erst ausgeführt, wenn </a:t>
            </a:r>
            <a:r>
              <a:rPr lang="de-DE" dirty="0" err="1"/>
              <a:t>run</a:t>
            </a:r>
            <a:r>
              <a:rPr lang="de-DE" dirty="0"/>
              <a:t>() aufgerufen wird.</a:t>
            </a:r>
          </a:p>
          <a:p>
            <a:pPr>
              <a:buFont typeface="+mj-lt"/>
              <a:buAutoNum type="arabicPeriod"/>
            </a:pPr>
            <a:r>
              <a:rPr lang="de-DE" b="1" dirty="0"/>
              <a:t>Fehlerbehandlung:</a:t>
            </a:r>
            <a:r>
              <a:rPr lang="de-DE" dirty="0"/>
              <a:t> Falls b == 0, wird der Fehler im </a:t>
            </a:r>
            <a:r>
              <a:rPr lang="de-DE" dirty="0" err="1"/>
              <a:t>Left</a:t>
            </a:r>
            <a:r>
              <a:rPr lang="de-DE" dirty="0"/>
              <a:t>-Pfad gehandhabt.</a:t>
            </a:r>
          </a:p>
          <a:p>
            <a:pPr>
              <a:buFont typeface="+mj-lt"/>
              <a:buAutoNum type="arabicPeriod"/>
            </a:pPr>
            <a:r>
              <a:rPr lang="de-DE" b="1" dirty="0"/>
              <a:t>Verkettung:</a:t>
            </a:r>
            <a:r>
              <a:rPr lang="de-DE" dirty="0"/>
              <a:t> </a:t>
            </a:r>
            <a:r>
              <a:rPr lang="de-DE" dirty="0" err="1"/>
              <a:t>flatMap</a:t>
            </a:r>
            <a:r>
              <a:rPr lang="de-DE" dirty="0"/>
              <a:t> verbindet die Schritte ohne verschachtelte </a:t>
            </a:r>
            <a:r>
              <a:rPr lang="de-DE" dirty="0" err="1"/>
              <a:t>then</a:t>
            </a:r>
            <a:r>
              <a:rPr lang="de-DE" dirty="0"/>
              <a:t>() oder </a:t>
            </a:r>
            <a:r>
              <a:rPr lang="de-DE" dirty="0" err="1"/>
              <a:t>try</a:t>
            </a:r>
            <a:r>
              <a:rPr lang="de-DE" dirty="0"/>
              <a:t>-catch.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5320C-1343-4604-B8DD-0E3C6D9C315B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4028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1D7-C4CF-4E4D-A9B1-2E71895B2B6D}" type="datetimeFigureOut">
              <a:rPr lang="de-DE" smtClean="0"/>
              <a:t>26.11.2024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8A861-BCFA-4BB7-ABA5-49F49C69DB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739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1D7-C4CF-4E4D-A9B1-2E71895B2B6D}" type="datetimeFigureOut">
              <a:rPr lang="de-DE" smtClean="0"/>
              <a:t>26.11.2024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8A861-BCFA-4BB7-ABA5-49F49C69DB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255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1D7-C4CF-4E4D-A9B1-2E71895B2B6D}" type="datetimeFigureOut">
              <a:rPr lang="de-DE" smtClean="0"/>
              <a:t>26.11.2024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8A861-BCFA-4BB7-ABA5-49F49C69DB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237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1D7-C4CF-4E4D-A9B1-2E71895B2B6D}" type="datetimeFigureOut">
              <a:rPr lang="de-DE" smtClean="0"/>
              <a:t>26.11.2024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8A861-BCFA-4BB7-ABA5-49F49C69DB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5931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1D7-C4CF-4E4D-A9B1-2E71895B2B6D}" type="datetimeFigureOut">
              <a:rPr lang="de-DE" smtClean="0"/>
              <a:t>26.11.2024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8A861-BCFA-4BB7-ABA5-49F49C69DB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8380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1D7-C4CF-4E4D-A9B1-2E71895B2B6D}" type="datetimeFigureOut">
              <a:rPr lang="de-DE" smtClean="0"/>
              <a:t>26.11.2024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8A861-BCFA-4BB7-ABA5-49F49C69DB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3375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1D7-C4CF-4E4D-A9B1-2E71895B2B6D}" type="datetimeFigureOut">
              <a:rPr lang="de-DE" smtClean="0"/>
              <a:t>26.11.2024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8A861-BCFA-4BB7-ABA5-49F49C69DB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821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1D7-C4CF-4E4D-A9B1-2E71895B2B6D}" type="datetimeFigureOut">
              <a:rPr lang="de-DE" smtClean="0"/>
              <a:t>26.11.2024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8A861-BCFA-4BB7-ABA5-49F49C69DB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7810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1D7-C4CF-4E4D-A9B1-2E71895B2B6D}" type="datetimeFigureOut">
              <a:rPr lang="de-DE" smtClean="0"/>
              <a:t>26.11.2024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8A861-BCFA-4BB7-ABA5-49F49C69DB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0517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1D7-C4CF-4E4D-A9B1-2E71895B2B6D}" type="datetimeFigureOut">
              <a:rPr lang="de-DE" smtClean="0"/>
              <a:t>26.11.2024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8A861-BCFA-4BB7-ABA5-49F49C69DB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3477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1D7-C4CF-4E4D-A9B1-2E71895B2B6D}" type="datetimeFigureOut">
              <a:rPr lang="de-DE" smtClean="0"/>
              <a:t>26.11.2024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8A861-BCFA-4BB7-ABA5-49F49C69DB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568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941D7-C4CF-4E4D-A9B1-2E71895B2B6D}" type="datetimeFigureOut">
              <a:rPr lang="de-DE" smtClean="0"/>
              <a:t>26.11.2024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8A861-BCFA-4BB7-ABA5-49F49C69DB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753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svg"/><Relationship Id="rId7" Type="http://schemas.openxmlformats.org/officeDocument/2006/relationships/image" Target="../media/image13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4.svg"/><Relationship Id="rId4" Type="http://schemas.openxmlformats.org/officeDocument/2006/relationships/image" Target="../media/image19.sv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CF8517-A734-7165-E5DB-D2BA1F1AC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10073640" cy="1384320"/>
          </a:xfrm>
        </p:spPr>
        <p:txBody>
          <a:bodyPr/>
          <a:lstStyle/>
          <a:p>
            <a:r>
              <a:rPr lang="de-DE" dirty="0"/>
              <a:t>Funktionale Programmierung</a:t>
            </a:r>
            <a:endParaRPr lang="de-DE" i="1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AD2303C-D9F8-CC5D-AB50-5EBB481AD9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i="1" dirty="0"/>
              <a:t>Eine Einführung in Monaden, Lambda-Kalkül und sichere Programmierung mit Dart.</a:t>
            </a: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55DF719-3306-112D-F8A9-8AB10B948E3A}"/>
              </a:ext>
            </a:extLst>
          </p:cNvPr>
          <p:cNvSpPr txBox="1"/>
          <p:nvPr/>
        </p:nvSpPr>
        <p:spPr>
          <a:xfrm>
            <a:off x="4229100" y="2493349"/>
            <a:ext cx="33680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6000" dirty="0">
                <a:solidFill>
                  <a:schemeClr val="bg1"/>
                </a:solidFill>
                <a:latin typeface="+mj-lt"/>
              </a:rPr>
              <a:t>mit </a:t>
            </a:r>
            <a:r>
              <a:rPr lang="de-DE" sz="6000" b="1" i="1" dirty="0" err="1">
                <a:solidFill>
                  <a:schemeClr val="bg1"/>
                </a:solidFill>
                <a:latin typeface="+mj-lt"/>
              </a:rPr>
              <a:t>fpdart</a:t>
            </a:r>
            <a:endParaRPr lang="de-DE" sz="6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42AB67B-9391-916A-0C34-079B7D3036C0}"/>
              </a:ext>
            </a:extLst>
          </p:cNvPr>
          <p:cNvSpPr txBox="1"/>
          <p:nvPr/>
        </p:nvSpPr>
        <p:spPr>
          <a:xfrm>
            <a:off x="5196840" y="2493348"/>
            <a:ext cx="33680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6000" dirty="0">
                <a:latin typeface="+mj-lt"/>
              </a:rPr>
              <a:t>in Dart</a:t>
            </a:r>
            <a:endParaRPr lang="de-DE" sz="6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4731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9B3B6-6033-E913-ADD2-89B4680F3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206754-E132-6B5B-6D58-377440B06F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10073640" cy="1384320"/>
          </a:xfrm>
        </p:spPr>
        <p:txBody>
          <a:bodyPr/>
          <a:lstStyle/>
          <a:p>
            <a:r>
              <a:rPr lang="de-DE" dirty="0"/>
              <a:t>Funktionale Programmierung</a:t>
            </a:r>
            <a:endParaRPr lang="de-DE" i="1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EF1FF3D-47C7-7103-B626-6B94F37CF8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i="1" dirty="0"/>
              <a:t>Eine Einführung in Monaden, Lambda-Kalkül und sichere Programmierung mit Dart.</a:t>
            </a: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61E7A41-0E5D-6417-4DB4-23D3580713EC}"/>
              </a:ext>
            </a:extLst>
          </p:cNvPr>
          <p:cNvSpPr txBox="1"/>
          <p:nvPr/>
        </p:nvSpPr>
        <p:spPr>
          <a:xfrm>
            <a:off x="5532120" y="2493349"/>
            <a:ext cx="33680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6000" dirty="0">
                <a:latin typeface="+mj-lt"/>
              </a:rPr>
              <a:t>mit </a:t>
            </a:r>
            <a:r>
              <a:rPr lang="de-DE" sz="6000" b="1" i="1" dirty="0" err="1">
                <a:latin typeface="+mj-lt"/>
              </a:rPr>
              <a:t>fpdart</a:t>
            </a:r>
            <a:endParaRPr lang="de-DE" sz="6000" b="1" dirty="0">
              <a:latin typeface="+mj-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01F0614-8435-0B8C-15A2-FD97287750CA}"/>
              </a:ext>
            </a:extLst>
          </p:cNvPr>
          <p:cNvSpPr txBox="1"/>
          <p:nvPr/>
        </p:nvSpPr>
        <p:spPr>
          <a:xfrm>
            <a:off x="3268980" y="2493348"/>
            <a:ext cx="33680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6000" dirty="0">
                <a:latin typeface="+mj-lt"/>
              </a:rPr>
              <a:t>in Dart</a:t>
            </a:r>
            <a:endParaRPr lang="de-DE" sz="6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963623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D79C8986-A9C7-BBA3-24C5-C28AFDD4F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9"/>
          <a:stretch/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DD61ED7B-5274-23E8-1089-10F33DC5C281}"/>
              </a:ext>
            </a:extLst>
          </p:cNvPr>
          <p:cNvSpPr/>
          <p:nvPr/>
        </p:nvSpPr>
        <p:spPr>
          <a:xfrm>
            <a:off x="0" y="4122420"/>
            <a:ext cx="12287250" cy="273558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Denkblase: wolkenförmig 5">
            <a:extLst>
              <a:ext uri="{FF2B5EF4-FFF2-40B4-BE49-F238E27FC236}">
                <a16:creationId xmlns:a16="http://schemas.microsoft.com/office/drawing/2014/main" id="{37701B67-2CD2-F5E5-E8D1-B21ACD398E85}"/>
              </a:ext>
            </a:extLst>
          </p:cNvPr>
          <p:cNvSpPr/>
          <p:nvPr/>
        </p:nvSpPr>
        <p:spPr>
          <a:xfrm>
            <a:off x="7714734" y="-426720"/>
            <a:ext cx="5422146" cy="3268980"/>
          </a:xfrm>
          <a:prstGeom prst="cloudCallout">
            <a:avLst>
              <a:gd name="adj1" fmla="val -58022"/>
              <a:gd name="adj2" fmla="val 9500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de-DE" sz="2000" dirty="0"/>
            </a:br>
            <a:br>
              <a:rPr lang="de-DE" sz="2000" dirty="0"/>
            </a:br>
            <a:br>
              <a:rPr lang="de-DE" sz="2000" dirty="0"/>
            </a:br>
            <a:r>
              <a:rPr lang="de-DE" sz="2000" dirty="0"/>
              <a:t>Funktionale Programmierung mit einer objektorientierten Sprache wie DART? </a:t>
            </a:r>
            <a:br>
              <a:rPr lang="de-DE" sz="2000" dirty="0"/>
            </a:br>
            <a:r>
              <a:rPr lang="de-DE" sz="2400" b="1" dirty="0"/>
              <a:t>Wie geht das?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DA68364A-D523-E18C-857D-D12028DA4634}"/>
              </a:ext>
            </a:extLst>
          </p:cNvPr>
          <p:cNvSpPr/>
          <p:nvPr/>
        </p:nvSpPr>
        <p:spPr>
          <a:xfrm>
            <a:off x="1516380" y="4678163"/>
            <a:ext cx="9575868" cy="646670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DE" sz="2400" dirty="0"/>
              <a:t>Dart ist primär objektorientiert, aber </a:t>
            </a:r>
            <a:r>
              <a:rPr lang="de-DE" sz="2400" b="1" dirty="0" err="1"/>
              <a:t>fpdart</a:t>
            </a:r>
            <a:r>
              <a:rPr lang="de-DE" sz="2400" dirty="0"/>
              <a:t> bringt funktionale Konzepte.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AC792346-2377-4EF3-369A-7A3C1546FDA2}"/>
              </a:ext>
            </a:extLst>
          </p:cNvPr>
          <p:cNvSpPr/>
          <p:nvPr/>
        </p:nvSpPr>
        <p:spPr>
          <a:xfrm>
            <a:off x="1516380" y="5705013"/>
            <a:ext cx="9575868" cy="64667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Ziel</a:t>
            </a:r>
            <a:r>
              <a:rPr lang="de-DE" sz="2400" dirty="0"/>
              <a:t>: Fehlerfreie, deklarative und elegante Programmierung.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30A0BEF-80EA-3894-CF95-0A7805CED41F}"/>
              </a:ext>
            </a:extLst>
          </p:cNvPr>
          <p:cNvSpPr txBox="1"/>
          <p:nvPr/>
        </p:nvSpPr>
        <p:spPr>
          <a:xfrm>
            <a:off x="0" y="6550223"/>
            <a:ext cx="12287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Foto von Andrea Piacquadio: https://www.pexels.com/de-de/foto/foto-einer-frau-die-denkt-941555/</a:t>
            </a:r>
            <a:endParaRPr lang="de-DE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F2406757-A0B0-39EC-62A4-90CEC4B55A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71864" y="66556"/>
            <a:ext cx="763489" cy="763489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28BAF81F-B7D9-6D2B-E405-9E10B28D2419}"/>
              </a:ext>
            </a:extLst>
          </p:cNvPr>
          <p:cNvSpPr txBox="1"/>
          <p:nvPr/>
        </p:nvSpPr>
        <p:spPr>
          <a:xfrm>
            <a:off x="9058354" y="-47681"/>
            <a:ext cx="56388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6600" dirty="0">
                <a:solidFill>
                  <a:schemeClr val="bg1"/>
                </a:solidFill>
              </a:rPr>
              <a:t>λ</a:t>
            </a:r>
            <a:endParaRPr lang="de-DE" sz="6600" dirty="0">
              <a:solidFill>
                <a:schemeClr val="bg1"/>
              </a:solidFill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F1C53EB-91B2-5C8C-0C2C-45597C4100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56549" y="315817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290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1500E5-2A36-8CEA-7C66-8A351C77B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2. Grundlagen der funktionalen Programmierung (</a:t>
            </a:r>
            <a:r>
              <a:rPr lang="de-DE" b="1" dirty="0" err="1"/>
              <a:t>Recap</a:t>
            </a:r>
            <a:r>
              <a:rPr lang="de-DE" b="1" dirty="0"/>
              <a:t>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92C9AC3-2107-632F-9C38-ED8B7A1E5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42515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Kernprinzipien:</a:t>
            </a:r>
          </a:p>
          <a:p>
            <a:pPr lvl="1"/>
            <a:r>
              <a:rPr lang="de-DE" b="1" dirty="0" err="1"/>
              <a:t>Immutability</a:t>
            </a:r>
            <a:r>
              <a:rPr lang="de-DE" dirty="0"/>
              <a:t>: Daten sind unveränderlich.</a:t>
            </a:r>
          </a:p>
          <a:p>
            <a:pPr lvl="1"/>
            <a:r>
              <a:rPr lang="de-DE" b="1" dirty="0"/>
              <a:t>Pure </a:t>
            </a:r>
            <a:r>
              <a:rPr lang="de-DE" b="1" dirty="0" err="1"/>
              <a:t>Functions</a:t>
            </a:r>
            <a:r>
              <a:rPr lang="de-DE" dirty="0"/>
              <a:t>: Keine Seiteneffekte.</a:t>
            </a:r>
          </a:p>
          <a:p>
            <a:pPr lvl="1"/>
            <a:r>
              <a:rPr lang="de-DE" b="1" dirty="0"/>
              <a:t>Higher-Order </a:t>
            </a:r>
            <a:r>
              <a:rPr lang="de-DE" b="1" dirty="0" err="1"/>
              <a:t>Functions</a:t>
            </a:r>
            <a:r>
              <a:rPr lang="de-DE" dirty="0"/>
              <a:t>: Funktionen als Eingabe und Ausgabe.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EB55E88-F5D9-AD3B-E370-A862A0EB6C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33499" y="4763393"/>
            <a:ext cx="860698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Lambda-Kalkül</a:t>
            </a:r>
            <a: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Grundlage der funktionalen Programmierung.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Beispiel: </a:t>
            </a:r>
            <a:r>
              <a:rPr kumimoji="0" lang="de-DE" altLang="de-D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(</a:t>
            </a:r>
            <a:r>
              <a:rPr kumimoji="0" lang="de-DE" altLang="de-DE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λx</a:t>
            </a:r>
            <a:r>
              <a:rPr kumimoji="0" lang="de-DE" altLang="de-D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. x + 1)(2) → 3</a:t>
            </a:r>
            <a:r>
              <a:rPr kumimoji="0" lang="de-DE" altLang="de-DE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Monaden</a:t>
            </a:r>
            <a: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Verkapselung von Seiteneffekten (z. B. Fehlerbehandlung).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F57E43D-CD8C-D7AF-9FA0-31B8CC3D628B}"/>
              </a:ext>
            </a:extLst>
          </p:cNvPr>
          <p:cNvSpPr txBox="1"/>
          <p:nvPr/>
        </p:nvSpPr>
        <p:spPr>
          <a:xfrm>
            <a:off x="502919" y="4240173"/>
            <a:ext cx="100279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buFont typeface="Wingdings" panose="05000000000000000000" pitchFamily="2" charset="2"/>
              <a:buChar char="è"/>
            </a:pPr>
            <a:r>
              <a:rPr lang="de-DE" sz="2800" dirty="0">
                <a:sym typeface="Wingdings" panose="05000000000000000000" pitchFamily="2" charset="2"/>
              </a:rPr>
              <a:t>Paradigma, das auf mathematischen Konzepten basiert.</a:t>
            </a:r>
          </a:p>
        </p:txBody>
      </p:sp>
    </p:spTree>
    <p:extLst>
      <p:ext uri="{BB962C8B-B14F-4D97-AF65-F5344CB8AC3E}">
        <p14:creationId xmlns:p14="http://schemas.microsoft.com/office/powerpoint/2010/main" val="869165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ihandform: Form 42">
            <a:extLst>
              <a:ext uri="{FF2B5EF4-FFF2-40B4-BE49-F238E27FC236}">
                <a16:creationId xmlns:a16="http://schemas.microsoft.com/office/drawing/2014/main" id="{F010CF01-D44D-E12A-C223-37B3410C5979}"/>
              </a:ext>
            </a:extLst>
          </p:cNvPr>
          <p:cNvSpPr/>
          <p:nvPr/>
        </p:nvSpPr>
        <p:spPr>
          <a:xfrm>
            <a:off x="840544" y="1881025"/>
            <a:ext cx="10515599" cy="816243"/>
          </a:xfrm>
          <a:custGeom>
            <a:avLst/>
            <a:gdLst>
              <a:gd name="connsiteX0" fmla="*/ 13307 w 10515599"/>
              <a:gd name="connsiteY0" fmla="*/ 0 h 816243"/>
              <a:gd name="connsiteX1" fmla="*/ 10502292 w 10515599"/>
              <a:gd name="connsiteY1" fmla="*/ 0 h 816243"/>
              <a:gd name="connsiteX2" fmla="*/ 10503728 w 10515599"/>
              <a:gd name="connsiteY2" fmla="*/ 2129 h 816243"/>
              <a:gd name="connsiteX3" fmla="*/ 10515599 w 10515599"/>
              <a:gd name="connsiteY3" fmla="*/ 60930 h 816243"/>
              <a:gd name="connsiteX4" fmla="*/ 10515599 w 10515599"/>
              <a:gd name="connsiteY4" fmla="*/ 665177 h 816243"/>
              <a:gd name="connsiteX5" fmla="*/ 10364533 w 10515599"/>
              <a:gd name="connsiteY5" fmla="*/ 816243 h 816243"/>
              <a:gd name="connsiteX6" fmla="*/ 151066 w 10515599"/>
              <a:gd name="connsiteY6" fmla="*/ 816243 h 816243"/>
              <a:gd name="connsiteX7" fmla="*/ 0 w 10515599"/>
              <a:gd name="connsiteY7" fmla="*/ 665177 h 816243"/>
              <a:gd name="connsiteX8" fmla="*/ 0 w 10515599"/>
              <a:gd name="connsiteY8" fmla="*/ 60930 h 816243"/>
              <a:gd name="connsiteX9" fmla="*/ 11872 w 10515599"/>
              <a:gd name="connsiteY9" fmla="*/ 2129 h 81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15599" h="816243">
                <a:moveTo>
                  <a:pt x="13307" y="0"/>
                </a:moveTo>
                <a:lnTo>
                  <a:pt x="10502292" y="0"/>
                </a:lnTo>
                <a:lnTo>
                  <a:pt x="10503728" y="2129"/>
                </a:lnTo>
                <a:cubicBezTo>
                  <a:pt x="10511372" y="20202"/>
                  <a:pt x="10515599" y="40072"/>
                  <a:pt x="10515599" y="60930"/>
                </a:cubicBezTo>
                <a:lnTo>
                  <a:pt x="10515599" y="665177"/>
                </a:lnTo>
                <a:cubicBezTo>
                  <a:pt x="10515599" y="748608"/>
                  <a:pt x="10447964" y="816243"/>
                  <a:pt x="10364533" y="816243"/>
                </a:cubicBezTo>
                <a:lnTo>
                  <a:pt x="151066" y="816243"/>
                </a:lnTo>
                <a:cubicBezTo>
                  <a:pt x="67635" y="816243"/>
                  <a:pt x="0" y="748608"/>
                  <a:pt x="0" y="665177"/>
                </a:cubicBezTo>
                <a:lnTo>
                  <a:pt x="0" y="60930"/>
                </a:lnTo>
                <a:cubicBezTo>
                  <a:pt x="0" y="40072"/>
                  <a:pt x="4227" y="20202"/>
                  <a:pt x="11872" y="212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84000"/>
                  <a:alpha val="27000"/>
                </a:schemeClr>
              </a:gs>
              <a:gs pos="48000">
                <a:schemeClr val="accent2">
                  <a:lumMod val="97000"/>
                  <a:lumOff val="3000"/>
                  <a:alpha val="39000"/>
                </a:schemeClr>
              </a:gs>
              <a:gs pos="100000">
                <a:schemeClr val="accent2">
                  <a:lumMod val="60000"/>
                  <a:lumOff val="40000"/>
                  <a:alpha val="2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A5F82814-337A-58E9-AA5B-D8EA70D0047B}"/>
              </a:ext>
            </a:extLst>
          </p:cNvPr>
          <p:cNvSpPr/>
          <p:nvPr/>
        </p:nvSpPr>
        <p:spPr>
          <a:xfrm>
            <a:off x="0" y="0"/>
            <a:ext cx="12192000" cy="2179455"/>
          </a:xfrm>
          <a:prstGeom prst="rect">
            <a:avLst/>
          </a:prstGeom>
          <a:gradFill>
            <a:gsLst>
              <a:gs pos="0">
                <a:schemeClr val="accent2">
                  <a:lumMod val="67000"/>
                  <a:alpha val="20000"/>
                </a:schemeClr>
              </a:gs>
              <a:gs pos="41000">
                <a:srgbClr val="83B2DA"/>
              </a:gs>
              <a:gs pos="42000">
                <a:schemeClr val="accent2">
                  <a:lumMod val="97000"/>
                  <a:lumOff val="3000"/>
                  <a:alpha val="38000"/>
                </a:schemeClr>
              </a:gs>
              <a:gs pos="100000">
                <a:schemeClr val="accent2">
                  <a:lumMod val="60000"/>
                  <a:lumOff val="40000"/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B7AF40-F9D4-AF19-601F-C1553107B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 in </a:t>
            </a:r>
            <a:r>
              <a:rPr lang="de-DE" b="1" dirty="0" err="1"/>
              <a:t>fpdart</a:t>
            </a:r>
            <a:endParaRPr lang="de-DE" b="1" dirty="0"/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8E349751-7252-6789-8445-29EB2E785EDD}"/>
              </a:ext>
            </a:extLst>
          </p:cNvPr>
          <p:cNvSpPr/>
          <p:nvPr/>
        </p:nvSpPr>
        <p:spPr>
          <a:xfrm>
            <a:off x="838199" y="1707607"/>
            <a:ext cx="10515599" cy="906379"/>
          </a:xfrm>
          <a:prstGeom prst="roundRect">
            <a:avLst/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>
                <a:latin typeface="+mj-lt"/>
              </a:rPr>
              <a:t>fpdart</a:t>
            </a:r>
            <a:r>
              <a:rPr lang="de-DE" sz="2400" dirty="0"/>
              <a:t> ist ein Paket, das funktionale Programmierkonzepte nach Dart bringt.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648AA7D6-09BC-93CF-9A74-549E4B0BBD9A}"/>
              </a:ext>
            </a:extLst>
          </p:cNvPr>
          <p:cNvSpPr/>
          <p:nvPr/>
        </p:nvSpPr>
        <p:spPr>
          <a:xfrm>
            <a:off x="970545" y="4323348"/>
            <a:ext cx="2302044" cy="441158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Task/</a:t>
            </a:r>
            <a:r>
              <a:rPr lang="de-DE" sz="2400" b="1" dirty="0" err="1"/>
              <a:t>TaskEither</a:t>
            </a:r>
            <a:endParaRPr lang="de-DE" sz="2400" b="1" dirty="0"/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E7854261-C19F-F745-4314-9EC4EDE6DDDC}"/>
              </a:ext>
            </a:extLst>
          </p:cNvPr>
          <p:cNvSpPr/>
          <p:nvPr/>
        </p:nvSpPr>
        <p:spPr>
          <a:xfrm>
            <a:off x="8919413" y="4288674"/>
            <a:ext cx="2057404" cy="441158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Option</a:t>
            </a:r>
            <a:endParaRPr lang="de-DE" b="1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0C109E4A-ADC7-D87B-BA61-7FFF36CCE146}"/>
              </a:ext>
            </a:extLst>
          </p:cNvPr>
          <p:cNvSpPr txBox="1"/>
          <p:nvPr/>
        </p:nvSpPr>
        <p:spPr>
          <a:xfrm>
            <a:off x="8919413" y="4895929"/>
            <a:ext cx="2033338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b="1" dirty="0"/>
              <a:t>Umgang mit optionalen Werten.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D6CC030E-54BF-37A4-DBAA-09BA020E7C04}"/>
              </a:ext>
            </a:extLst>
          </p:cNvPr>
          <p:cNvSpPr txBox="1"/>
          <p:nvPr/>
        </p:nvSpPr>
        <p:spPr>
          <a:xfrm>
            <a:off x="970545" y="4895929"/>
            <a:ext cx="2221834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b="1" dirty="0"/>
              <a:t>Asynchrone Programmierung</a:t>
            </a: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F14348D9-C466-7834-ED8D-4AE11F054681}"/>
              </a:ext>
            </a:extLst>
          </p:cNvPr>
          <p:cNvSpPr/>
          <p:nvPr/>
        </p:nvSpPr>
        <p:spPr>
          <a:xfrm>
            <a:off x="3741819" y="4315328"/>
            <a:ext cx="2302044" cy="441158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Either</a:t>
            </a:r>
            <a:endParaRPr lang="de-DE" dirty="0"/>
          </a:p>
        </p:txBody>
      </p: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544A5983-713C-312A-AF15-FB38267251FA}"/>
              </a:ext>
            </a:extLst>
          </p:cNvPr>
          <p:cNvSpPr/>
          <p:nvPr/>
        </p:nvSpPr>
        <p:spPr>
          <a:xfrm>
            <a:off x="6513090" y="4288674"/>
            <a:ext cx="2057404" cy="441158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Monaden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6DC78474-DBB0-AA52-D656-4260AB3618F2}"/>
              </a:ext>
            </a:extLst>
          </p:cNvPr>
          <p:cNvSpPr txBox="1"/>
          <p:nvPr/>
        </p:nvSpPr>
        <p:spPr>
          <a:xfrm>
            <a:off x="6513090" y="4852968"/>
            <a:ext cx="2057404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b="1" dirty="0"/>
              <a:t>Elegantes Verkettungs-Handling.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671B792A-27BE-0FB9-69ED-8BB0BC71D20E}"/>
              </a:ext>
            </a:extLst>
          </p:cNvPr>
          <p:cNvSpPr txBox="1"/>
          <p:nvPr/>
        </p:nvSpPr>
        <p:spPr>
          <a:xfrm>
            <a:off x="3741818" y="4881112"/>
            <a:ext cx="2221833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b="1" dirty="0"/>
              <a:t>Funktionale</a:t>
            </a:r>
          </a:p>
          <a:p>
            <a:pPr>
              <a:lnSpc>
                <a:spcPct val="150000"/>
              </a:lnSpc>
            </a:pPr>
            <a:r>
              <a:rPr lang="de-DE" b="1" dirty="0"/>
              <a:t>Fehlerbehandlung.</a:t>
            </a:r>
          </a:p>
        </p:txBody>
      </p: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BAC8A948-ED80-ADD1-D75B-B1F122AAAF26}"/>
              </a:ext>
            </a:extLst>
          </p:cNvPr>
          <p:cNvSpPr/>
          <p:nvPr/>
        </p:nvSpPr>
        <p:spPr>
          <a:xfrm>
            <a:off x="2256779" y="3730490"/>
            <a:ext cx="135212" cy="135212"/>
          </a:xfrm>
          <a:custGeom>
            <a:avLst/>
            <a:gdLst>
              <a:gd name="connsiteX0" fmla="*/ 135213 w 135212"/>
              <a:gd name="connsiteY0" fmla="*/ 67606 h 135212"/>
              <a:gd name="connsiteX1" fmla="*/ 67606 w 135212"/>
              <a:gd name="connsiteY1" fmla="*/ 135213 h 135212"/>
              <a:gd name="connsiteX2" fmla="*/ 0 w 135212"/>
              <a:gd name="connsiteY2" fmla="*/ 67606 h 135212"/>
              <a:gd name="connsiteX3" fmla="*/ 67606 w 135212"/>
              <a:gd name="connsiteY3" fmla="*/ 0 h 135212"/>
              <a:gd name="connsiteX4" fmla="*/ 135213 w 135212"/>
              <a:gd name="connsiteY4" fmla="*/ 67606 h 13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12" h="135212">
                <a:moveTo>
                  <a:pt x="135213" y="67606"/>
                </a:moveTo>
                <a:cubicBezTo>
                  <a:pt x="135213" y="104944"/>
                  <a:pt x="104944" y="135213"/>
                  <a:pt x="67606" y="135213"/>
                </a:cubicBezTo>
                <a:cubicBezTo>
                  <a:pt x="30268" y="135213"/>
                  <a:pt x="0" y="104944"/>
                  <a:pt x="0" y="67606"/>
                </a:cubicBezTo>
                <a:cubicBezTo>
                  <a:pt x="0" y="30268"/>
                  <a:pt x="30268" y="0"/>
                  <a:pt x="67606" y="0"/>
                </a:cubicBezTo>
                <a:cubicBezTo>
                  <a:pt x="104944" y="0"/>
                  <a:pt x="135213" y="30268"/>
                  <a:pt x="135213" y="67606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3363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46" name="Freihandform: Form 45">
            <a:extLst>
              <a:ext uri="{FF2B5EF4-FFF2-40B4-BE49-F238E27FC236}">
                <a16:creationId xmlns:a16="http://schemas.microsoft.com/office/drawing/2014/main" id="{E3FC5E40-F463-BEC9-70C3-350B88E96929}"/>
              </a:ext>
            </a:extLst>
          </p:cNvPr>
          <p:cNvSpPr/>
          <p:nvPr/>
        </p:nvSpPr>
        <p:spPr>
          <a:xfrm>
            <a:off x="2189172" y="3662884"/>
            <a:ext cx="270425" cy="270425"/>
          </a:xfrm>
          <a:custGeom>
            <a:avLst/>
            <a:gdLst>
              <a:gd name="connsiteX0" fmla="*/ 135213 w 270425"/>
              <a:gd name="connsiteY0" fmla="*/ 270425 h 270425"/>
              <a:gd name="connsiteX1" fmla="*/ 0 w 270425"/>
              <a:gd name="connsiteY1" fmla="*/ 135213 h 270425"/>
              <a:gd name="connsiteX2" fmla="*/ 135213 w 270425"/>
              <a:gd name="connsiteY2" fmla="*/ 0 h 270425"/>
              <a:gd name="connsiteX3" fmla="*/ 270425 w 270425"/>
              <a:gd name="connsiteY3" fmla="*/ 135213 h 270425"/>
              <a:gd name="connsiteX4" fmla="*/ 135213 w 270425"/>
              <a:gd name="connsiteY4" fmla="*/ 270425 h 270425"/>
              <a:gd name="connsiteX5" fmla="*/ 135213 w 270425"/>
              <a:gd name="connsiteY5" fmla="*/ 67606 h 270425"/>
              <a:gd name="connsiteX6" fmla="*/ 67606 w 270425"/>
              <a:gd name="connsiteY6" fmla="*/ 135213 h 270425"/>
              <a:gd name="connsiteX7" fmla="*/ 135213 w 270425"/>
              <a:gd name="connsiteY7" fmla="*/ 202819 h 270425"/>
              <a:gd name="connsiteX8" fmla="*/ 202819 w 270425"/>
              <a:gd name="connsiteY8" fmla="*/ 135213 h 270425"/>
              <a:gd name="connsiteX9" fmla="*/ 135213 w 270425"/>
              <a:gd name="connsiteY9" fmla="*/ 67606 h 27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0425" h="270425">
                <a:moveTo>
                  <a:pt x="135213" y="270425"/>
                </a:moveTo>
                <a:cubicBezTo>
                  <a:pt x="60538" y="270425"/>
                  <a:pt x="0" y="209887"/>
                  <a:pt x="0" y="135213"/>
                </a:cubicBezTo>
                <a:cubicBezTo>
                  <a:pt x="0" y="60538"/>
                  <a:pt x="60538" y="0"/>
                  <a:pt x="135213" y="0"/>
                </a:cubicBezTo>
                <a:cubicBezTo>
                  <a:pt x="209887" y="0"/>
                  <a:pt x="270425" y="60538"/>
                  <a:pt x="270425" y="135213"/>
                </a:cubicBezTo>
                <a:cubicBezTo>
                  <a:pt x="270354" y="209857"/>
                  <a:pt x="209857" y="270354"/>
                  <a:pt x="135213" y="270425"/>
                </a:cubicBezTo>
                <a:close/>
                <a:moveTo>
                  <a:pt x="135213" y="67606"/>
                </a:moveTo>
                <a:cubicBezTo>
                  <a:pt x="97874" y="67606"/>
                  <a:pt x="67606" y="97874"/>
                  <a:pt x="67606" y="135213"/>
                </a:cubicBezTo>
                <a:cubicBezTo>
                  <a:pt x="67606" y="172552"/>
                  <a:pt x="97874" y="202819"/>
                  <a:pt x="135213" y="202819"/>
                </a:cubicBezTo>
                <a:cubicBezTo>
                  <a:pt x="172552" y="202819"/>
                  <a:pt x="202819" y="172552"/>
                  <a:pt x="202819" y="135213"/>
                </a:cubicBezTo>
                <a:cubicBezTo>
                  <a:pt x="202768" y="97894"/>
                  <a:pt x="172531" y="67657"/>
                  <a:pt x="135213" y="67606"/>
                </a:cubicBezTo>
                <a:close/>
              </a:path>
            </a:pathLst>
          </a:custGeom>
          <a:noFill/>
          <a:ln w="3363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47" name="Freihandform: Form 46">
            <a:extLst>
              <a:ext uri="{FF2B5EF4-FFF2-40B4-BE49-F238E27FC236}">
                <a16:creationId xmlns:a16="http://schemas.microsoft.com/office/drawing/2014/main" id="{DE36A6EA-87F3-F87A-168E-9BAEECADF189}"/>
              </a:ext>
            </a:extLst>
          </p:cNvPr>
          <p:cNvSpPr/>
          <p:nvPr/>
        </p:nvSpPr>
        <p:spPr>
          <a:xfrm>
            <a:off x="2053960" y="3595277"/>
            <a:ext cx="540850" cy="405637"/>
          </a:xfrm>
          <a:custGeom>
            <a:avLst/>
            <a:gdLst>
              <a:gd name="connsiteX0" fmla="*/ 533309 w 540850"/>
              <a:gd name="connsiteY0" fmla="*/ 185191 h 405637"/>
              <a:gd name="connsiteX1" fmla="*/ 270425 w 540850"/>
              <a:gd name="connsiteY1" fmla="*/ 0 h 405637"/>
              <a:gd name="connsiteX2" fmla="*/ 7541 w 540850"/>
              <a:gd name="connsiteY2" fmla="*/ 185191 h 405637"/>
              <a:gd name="connsiteX3" fmla="*/ 0 w 540850"/>
              <a:gd name="connsiteY3" fmla="*/ 202819 h 405637"/>
              <a:gd name="connsiteX4" fmla="*/ 7541 w 540850"/>
              <a:gd name="connsiteY4" fmla="*/ 220447 h 405637"/>
              <a:gd name="connsiteX5" fmla="*/ 270425 w 540850"/>
              <a:gd name="connsiteY5" fmla="*/ 405638 h 405637"/>
              <a:gd name="connsiteX6" fmla="*/ 533309 w 540850"/>
              <a:gd name="connsiteY6" fmla="*/ 220447 h 405637"/>
              <a:gd name="connsiteX7" fmla="*/ 540851 w 540850"/>
              <a:gd name="connsiteY7" fmla="*/ 202819 h 405637"/>
              <a:gd name="connsiteX8" fmla="*/ 270425 w 540850"/>
              <a:gd name="connsiteY8" fmla="*/ 338032 h 405637"/>
              <a:gd name="connsiteX9" fmla="*/ 135213 w 540850"/>
              <a:gd name="connsiteY9" fmla="*/ 202819 h 405637"/>
              <a:gd name="connsiteX10" fmla="*/ 270425 w 540850"/>
              <a:gd name="connsiteY10" fmla="*/ 67606 h 405637"/>
              <a:gd name="connsiteX11" fmla="*/ 405638 w 540850"/>
              <a:gd name="connsiteY11" fmla="*/ 202819 h 405637"/>
              <a:gd name="connsiteX12" fmla="*/ 270425 w 540850"/>
              <a:gd name="connsiteY12" fmla="*/ 338032 h 40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0850" h="405637">
                <a:moveTo>
                  <a:pt x="533309" y="185191"/>
                </a:moveTo>
                <a:cubicBezTo>
                  <a:pt x="490612" y="76436"/>
                  <a:pt x="387208" y="3590"/>
                  <a:pt x="270425" y="0"/>
                </a:cubicBezTo>
                <a:cubicBezTo>
                  <a:pt x="153642" y="3590"/>
                  <a:pt x="50238" y="76436"/>
                  <a:pt x="7541" y="185191"/>
                </a:cubicBezTo>
                <a:lnTo>
                  <a:pt x="0" y="202819"/>
                </a:lnTo>
                <a:lnTo>
                  <a:pt x="7541" y="220447"/>
                </a:lnTo>
                <a:cubicBezTo>
                  <a:pt x="50238" y="329202"/>
                  <a:pt x="153642" y="402048"/>
                  <a:pt x="270425" y="405638"/>
                </a:cubicBezTo>
                <a:cubicBezTo>
                  <a:pt x="387208" y="402048"/>
                  <a:pt x="490612" y="329202"/>
                  <a:pt x="533309" y="220447"/>
                </a:cubicBezTo>
                <a:lnTo>
                  <a:pt x="540851" y="202819"/>
                </a:lnTo>
                <a:close/>
                <a:moveTo>
                  <a:pt x="270425" y="338032"/>
                </a:moveTo>
                <a:cubicBezTo>
                  <a:pt x="195751" y="338032"/>
                  <a:pt x="135213" y="277494"/>
                  <a:pt x="135213" y="202819"/>
                </a:cubicBezTo>
                <a:cubicBezTo>
                  <a:pt x="135213" y="128144"/>
                  <a:pt x="195751" y="67606"/>
                  <a:pt x="270425" y="67606"/>
                </a:cubicBezTo>
                <a:cubicBezTo>
                  <a:pt x="345100" y="67606"/>
                  <a:pt x="405638" y="128144"/>
                  <a:pt x="405638" y="202819"/>
                </a:cubicBezTo>
                <a:cubicBezTo>
                  <a:pt x="405553" y="277460"/>
                  <a:pt x="345066" y="337947"/>
                  <a:pt x="270425" y="338032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3363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48" name="Freihandform: Form 47">
            <a:extLst>
              <a:ext uri="{FF2B5EF4-FFF2-40B4-BE49-F238E27FC236}">
                <a16:creationId xmlns:a16="http://schemas.microsoft.com/office/drawing/2014/main" id="{E06EEB8A-6E31-0AA7-13E4-BA546EC0792E}"/>
              </a:ext>
            </a:extLst>
          </p:cNvPr>
          <p:cNvSpPr/>
          <p:nvPr/>
        </p:nvSpPr>
        <p:spPr>
          <a:xfrm>
            <a:off x="1749731" y="3054427"/>
            <a:ext cx="743669" cy="946488"/>
          </a:xfrm>
          <a:custGeom>
            <a:avLst/>
            <a:gdLst>
              <a:gd name="connsiteX0" fmla="*/ 236622 w 743669"/>
              <a:gd name="connsiteY0" fmla="*/ 878882 h 946488"/>
              <a:gd name="connsiteX1" fmla="*/ 67606 w 743669"/>
              <a:gd name="connsiteY1" fmla="*/ 878882 h 946488"/>
              <a:gd name="connsiteX2" fmla="*/ 67606 w 743669"/>
              <a:gd name="connsiteY2" fmla="*/ 169016 h 946488"/>
              <a:gd name="connsiteX3" fmla="*/ 169016 w 743669"/>
              <a:gd name="connsiteY3" fmla="*/ 169016 h 946488"/>
              <a:gd name="connsiteX4" fmla="*/ 169016 w 743669"/>
              <a:gd name="connsiteY4" fmla="*/ 270425 h 946488"/>
              <a:gd name="connsiteX5" fmla="*/ 574654 w 743669"/>
              <a:gd name="connsiteY5" fmla="*/ 270425 h 946488"/>
              <a:gd name="connsiteX6" fmla="*/ 574654 w 743669"/>
              <a:gd name="connsiteY6" fmla="*/ 169016 h 946488"/>
              <a:gd name="connsiteX7" fmla="*/ 676063 w 743669"/>
              <a:gd name="connsiteY7" fmla="*/ 169016 h 946488"/>
              <a:gd name="connsiteX8" fmla="*/ 676063 w 743669"/>
              <a:gd name="connsiteY8" fmla="*/ 473244 h 946488"/>
              <a:gd name="connsiteX9" fmla="*/ 743669 w 743669"/>
              <a:gd name="connsiteY9" fmla="*/ 473244 h 946488"/>
              <a:gd name="connsiteX10" fmla="*/ 743669 w 743669"/>
              <a:gd name="connsiteY10" fmla="*/ 169016 h 946488"/>
              <a:gd name="connsiteX11" fmla="*/ 676063 w 743669"/>
              <a:gd name="connsiteY11" fmla="*/ 101409 h 946488"/>
              <a:gd name="connsiteX12" fmla="*/ 574654 w 743669"/>
              <a:gd name="connsiteY12" fmla="*/ 101409 h 946488"/>
              <a:gd name="connsiteX13" fmla="*/ 574654 w 743669"/>
              <a:gd name="connsiteY13" fmla="*/ 67606 h 946488"/>
              <a:gd name="connsiteX14" fmla="*/ 507047 w 743669"/>
              <a:gd name="connsiteY14" fmla="*/ 0 h 946488"/>
              <a:gd name="connsiteX15" fmla="*/ 236622 w 743669"/>
              <a:gd name="connsiteY15" fmla="*/ 0 h 946488"/>
              <a:gd name="connsiteX16" fmla="*/ 169016 w 743669"/>
              <a:gd name="connsiteY16" fmla="*/ 67606 h 946488"/>
              <a:gd name="connsiteX17" fmla="*/ 169016 w 743669"/>
              <a:gd name="connsiteY17" fmla="*/ 101409 h 946488"/>
              <a:gd name="connsiteX18" fmla="*/ 67606 w 743669"/>
              <a:gd name="connsiteY18" fmla="*/ 101409 h 946488"/>
              <a:gd name="connsiteX19" fmla="*/ 0 w 743669"/>
              <a:gd name="connsiteY19" fmla="*/ 169016 h 946488"/>
              <a:gd name="connsiteX20" fmla="*/ 0 w 743669"/>
              <a:gd name="connsiteY20" fmla="*/ 878882 h 946488"/>
              <a:gd name="connsiteX21" fmla="*/ 67606 w 743669"/>
              <a:gd name="connsiteY21" fmla="*/ 946488 h 946488"/>
              <a:gd name="connsiteX22" fmla="*/ 236622 w 743669"/>
              <a:gd name="connsiteY22" fmla="*/ 946488 h 946488"/>
              <a:gd name="connsiteX23" fmla="*/ 236622 w 743669"/>
              <a:gd name="connsiteY23" fmla="*/ 67606 h 946488"/>
              <a:gd name="connsiteX24" fmla="*/ 507047 w 743669"/>
              <a:gd name="connsiteY24" fmla="*/ 67606 h 946488"/>
              <a:gd name="connsiteX25" fmla="*/ 507047 w 743669"/>
              <a:gd name="connsiteY25" fmla="*/ 202819 h 946488"/>
              <a:gd name="connsiteX26" fmla="*/ 236622 w 743669"/>
              <a:gd name="connsiteY26" fmla="*/ 202819 h 94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43669" h="946488">
                <a:moveTo>
                  <a:pt x="236622" y="878882"/>
                </a:moveTo>
                <a:lnTo>
                  <a:pt x="67606" y="878882"/>
                </a:lnTo>
                <a:lnTo>
                  <a:pt x="67606" y="169016"/>
                </a:lnTo>
                <a:lnTo>
                  <a:pt x="169016" y="169016"/>
                </a:lnTo>
                <a:lnTo>
                  <a:pt x="169016" y="270425"/>
                </a:lnTo>
                <a:lnTo>
                  <a:pt x="574654" y="270425"/>
                </a:lnTo>
                <a:lnTo>
                  <a:pt x="574654" y="169016"/>
                </a:lnTo>
                <a:lnTo>
                  <a:pt x="676063" y="169016"/>
                </a:lnTo>
                <a:lnTo>
                  <a:pt x="676063" y="473244"/>
                </a:lnTo>
                <a:lnTo>
                  <a:pt x="743669" y="473244"/>
                </a:lnTo>
                <a:lnTo>
                  <a:pt x="743669" y="169016"/>
                </a:lnTo>
                <a:cubicBezTo>
                  <a:pt x="743669" y="131678"/>
                  <a:pt x="713402" y="101409"/>
                  <a:pt x="676063" y="101409"/>
                </a:cubicBezTo>
                <a:lnTo>
                  <a:pt x="574654" y="101409"/>
                </a:lnTo>
                <a:lnTo>
                  <a:pt x="574654" y="67606"/>
                </a:lnTo>
                <a:cubicBezTo>
                  <a:pt x="574654" y="30268"/>
                  <a:pt x="544386" y="0"/>
                  <a:pt x="507047" y="0"/>
                </a:cubicBezTo>
                <a:lnTo>
                  <a:pt x="236622" y="0"/>
                </a:lnTo>
                <a:cubicBezTo>
                  <a:pt x="199283" y="0"/>
                  <a:pt x="169016" y="30268"/>
                  <a:pt x="169016" y="67606"/>
                </a:cubicBezTo>
                <a:lnTo>
                  <a:pt x="169016" y="101409"/>
                </a:lnTo>
                <a:lnTo>
                  <a:pt x="67606" y="101409"/>
                </a:lnTo>
                <a:cubicBezTo>
                  <a:pt x="30268" y="101409"/>
                  <a:pt x="0" y="131678"/>
                  <a:pt x="0" y="169016"/>
                </a:cubicBezTo>
                <a:lnTo>
                  <a:pt x="0" y="878882"/>
                </a:lnTo>
                <a:cubicBezTo>
                  <a:pt x="0" y="916221"/>
                  <a:pt x="30268" y="946488"/>
                  <a:pt x="67606" y="946488"/>
                </a:cubicBezTo>
                <a:lnTo>
                  <a:pt x="236622" y="946488"/>
                </a:lnTo>
                <a:close/>
                <a:moveTo>
                  <a:pt x="236622" y="67606"/>
                </a:moveTo>
                <a:lnTo>
                  <a:pt x="507047" y="67606"/>
                </a:lnTo>
                <a:lnTo>
                  <a:pt x="507047" y="202819"/>
                </a:lnTo>
                <a:lnTo>
                  <a:pt x="236622" y="202819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3363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49" name="Freihandform: Form 48">
            <a:extLst>
              <a:ext uri="{FF2B5EF4-FFF2-40B4-BE49-F238E27FC236}">
                <a16:creationId xmlns:a16="http://schemas.microsoft.com/office/drawing/2014/main" id="{72BFDB1A-224E-ED61-8097-D26A0B899EE3}"/>
              </a:ext>
            </a:extLst>
          </p:cNvPr>
          <p:cNvSpPr/>
          <p:nvPr/>
        </p:nvSpPr>
        <p:spPr>
          <a:xfrm>
            <a:off x="1580716" y="2986821"/>
            <a:ext cx="1081701" cy="1081701"/>
          </a:xfrm>
          <a:custGeom>
            <a:avLst/>
            <a:gdLst>
              <a:gd name="connsiteX0" fmla="*/ 0 w 1081701"/>
              <a:gd name="connsiteY0" fmla="*/ 0 h 1081701"/>
              <a:gd name="connsiteX1" fmla="*/ 1081701 w 1081701"/>
              <a:gd name="connsiteY1" fmla="*/ 0 h 1081701"/>
              <a:gd name="connsiteX2" fmla="*/ 1081701 w 1081701"/>
              <a:gd name="connsiteY2" fmla="*/ 1081701 h 1081701"/>
              <a:gd name="connsiteX3" fmla="*/ 0 w 1081701"/>
              <a:gd name="connsiteY3" fmla="*/ 1081701 h 108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1701" h="1081701">
                <a:moveTo>
                  <a:pt x="0" y="0"/>
                </a:moveTo>
                <a:lnTo>
                  <a:pt x="1081701" y="0"/>
                </a:lnTo>
                <a:lnTo>
                  <a:pt x="1081701" y="1081701"/>
                </a:lnTo>
                <a:lnTo>
                  <a:pt x="0" y="1081701"/>
                </a:lnTo>
                <a:close/>
              </a:path>
            </a:pathLst>
          </a:custGeom>
          <a:noFill/>
          <a:ln w="3363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2A5C0690-1994-90CA-0805-70635B114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7594" y="3052531"/>
            <a:ext cx="1138171" cy="1138171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87E263D9-9727-1B4C-DC56-76AA18038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30942" y="3158096"/>
            <a:ext cx="910426" cy="910426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AA765460-1334-4D7E-3E33-8679B0ED23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00941" y="3158096"/>
            <a:ext cx="894347" cy="89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57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560C7-CB30-57FB-3699-B455E4128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85E44C36-CED6-D2F9-CB20-5C8192FD5C22}"/>
              </a:ext>
            </a:extLst>
          </p:cNvPr>
          <p:cNvSpPr/>
          <p:nvPr/>
        </p:nvSpPr>
        <p:spPr>
          <a:xfrm>
            <a:off x="1" y="5765800"/>
            <a:ext cx="12192000" cy="1092200"/>
          </a:xfrm>
          <a:prstGeom prst="rect">
            <a:avLst/>
          </a:prstGeom>
          <a:gradFill>
            <a:gsLst>
              <a:gs pos="42000">
                <a:schemeClr val="accent2">
                  <a:lumMod val="97000"/>
                  <a:lumOff val="3000"/>
                  <a:alpha val="38000"/>
                </a:schemeClr>
              </a:gs>
              <a:gs pos="100000">
                <a:schemeClr val="accent2">
                  <a:lumMod val="60000"/>
                  <a:lumOff val="4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6549C9EF-50E1-AD15-67C3-CF2B2E9B8BC9}"/>
              </a:ext>
            </a:extLst>
          </p:cNvPr>
          <p:cNvSpPr/>
          <p:nvPr/>
        </p:nvSpPr>
        <p:spPr>
          <a:xfrm>
            <a:off x="0" y="0"/>
            <a:ext cx="12192000" cy="2179455"/>
          </a:xfrm>
          <a:prstGeom prst="rect">
            <a:avLst/>
          </a:prstGeom>
          <a:gradFill>
            <a:gsLst>
              <a:gs pos="0">
                <a:schemeClr val="accent2">
                  <a:lumMod val="67000"/>
                  <a:alpha val="20000"/>
                </a:schemeClr>
              </a:gs>
              <a:gs pos="41000">
                <a:srgbClr val="83B2DA"/>
              </a:gs>
              <a:gs pos="42000">
                <a:schemeClr val="accent2">
                  <a:lumMod val="97000"/>
                  <a:lumOff val="3000"/>
                  <a:alpha val="38000"/>
                </a:schemeClr>
              </a:gs>
              <a:gs pos="100000">
                <a:schemeClr val="accent2">
                  <a:lumMod val="60000"/>
                  <a:lumOff val="40000"/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532AF2-A9E1-AB8F-B7B6-1F452E54C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 in </a:t>
            </a:r>
            <a:r>
              <a:rPr lang="de-DE" b="1" dirty="0" err="1"/>
              <a:t>fpdart</a:t>
            </a:r>
            <a:endParaRPr lang="de-DE" b="1" dirty="0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938715B2-018A-078E-BF2D-5479EE1B7BF7}"/>
              </a:ext>
            </a:extLst>
          </p:cNvPr>
          <p:cNvSpPr/>
          <p:nvPr/>
        </p:nvSpPr>
        <p:spPr>
          <a:xfrm>
            <a:off x="7873006" y="1476725"/>
            <a:ext cx="2302044" cy="441158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Task/</a:t>
            </a:r>
            <a:r>
              <a:rPr lang="de-DE" sz="2400" b="1" dirty="0" err="1"/>
              <a:t>TaskEither</a:t>
            </a:r>
            <a:endParaRPr lang="de-DE" sz="2400" b="1" dirty="0"/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3159190B-1329-38AE-EDD8-679E1CE63094}"/>
              </a:ext>
            </a:extLst>
          </p:cNvPr>
          <p:cNvSpPr/>
          <p:nvPr/>
        </p:nvSpPr>
        <p:spPr>
          <a:xfrm>
            <a:off x="936953" y="1470109"/>
            <a:ext cx="2057404" cy="44115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Option</a:t>
            </a:r>
            <a:endParaRPr lang="de-DE" b="1" dirty="0"/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69086529-96FD-5B97-F7E7-DD2120CFF698}"/>
              </a:ext>
            </a:extLst>
          </p:cNvPr>
          <p:cNvSpPr/>
          <p:nvPr/>
        </p:nvSpPr>
        <p:spPr>
          <a:xfrm>
            <a:off x="3135157" y="1477479"/>
            <a:ext cx="2302044" cy="441158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Either</a:t>
            </a:r>
            <a:endParaRPr lang="de-DE" dirty="0"/>
          </a:p>
        </p:txBody>
      </p: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A8259CF2-2552-D91A-5E94-8AD8C2E48BEE}"/>
              </a:ext>
            </a:extLst>
          </p:cNvPr>
          <p:cNvSpPr/>
          <p:nvPr/>
        </p:nvSpPr>
        <p:spPr>
          <a:xfrm>
            <a:off x="5596417" y="1476725"/>
            <a:ext cx="2057404" cy="441158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Monaden</a:t>
            </a:r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id="{4364D93C-FB1B-7A8B-533E-A35BC2A71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0010" y="1500589"/>
            <a:ext cx="397209" cy="39720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6F904C4-5608-3093-CF69-77906815431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9417"/>
          <a:stretch/>
        </p:blipFill>
        <p:spPr>
          <a:xfrm>
            <a:off x="403276" y="2894028"/>
            <a:ext cx="7223466" cy="3136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A4716552-855F-0332-67CD-7F02C015639B}"/>
              </a:ext>
            </a:extLst>
          </p:cNvPr>
          <p:cNvSpPr txBox="1"/>
          <p:nvPr/>
        </p:nvSpPr>
        <p:spPr>
          <a:xfrm>
            <a:off x="8072120" y="2773680"/>
            <a:ext cx="379476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/>
              <a:t>Option&lt;</a:t>
            </a:r>
            <a:r>
              <a:rPr lang="de-DE" sz="2400" b="1" dirty="0">
                <a:solidFill>
                  <a:srgbClr val="0070C0"/>
                </a:solidFill>
              </a:rPr>
              <a:t>T</a:t>
            </a:r>
            <a:r>
              <a:rPr lang="de-DE" sz="2400" b="1" dirty="0"/>
              <a:t>&gt;</a:t>
            </a:r>
            <a:br>
              <a:rPr lang="de-DE" sz="2000" dirty="0"/>
            </a:br>
            <a:r>
              <a:rPr lang="de-DE" sz="2000" dirty="0"/>
              <a:t>Enthält entweder einen Wert des </a:t>
            </a:r>
            <a:r>
              <a:rPr lang="de-DE" sz="2000" dirty="0">
                <a:solidFill>
                  <a:srgbClr val="0070C0"/>
                </a:solidFill>
              </a:rPr>
              <a:t>T</a:t>
            </a:r>
          </a:p>
          <a:p>
            <a:r>
              <a:rPr lang="de-DE" sz="2000" dirty="0"/>
              <a:t>oder None für keinen Wert.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000" dirty="0">
                <a:sym typeface="Wingdings" panose="05000000000000000000" pitchFamily="2" charset="2"/>
              </a:rPr>
              <a:t>Vermeidung von Nullchecks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000" dirty="0">
                <a:sym typeface="Wingdings" panose="05000000000000000000" pitchFamily="2" charset="2"/>
              </a:rPr>
              <a:t>Eleganter Umgang mit fehlenden Werten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de-DE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1DB2E502-2531-8458-E364-E37C8D60D0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6992" y="4763136"/>
            <a:ext cx="3486394" cy="1482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4F541BD0-DBF1-BE48-4C98-C8E794048C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630298" y="1444931"/>
            <a:ext cx="516815" cy="51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35640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B9E2F-CD69-6434-6966-6B66AA4D5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 39">
            <a:extLst>
              <a:ext uri="{FF2B5EF4-FFF2-40B4-BE49-F238E27FC236}">
                <a16:creationId xmlns:a16="http://schemas.microsoft.com/office/drawing/2014/main" id="{6369D340-B9D9-B146-6608-93C0F2FB516B}"/>
              </a:ext>
            </a:extLst>
          </p:cNvPr>
          <p:cNvSpPr/>
          <p:nvPr/>
        </p:nvSpPr>
        <p:spPr>
          <a:xfrm>
            <a:off x="0" y="0"/>
            <a:ext cx="12192000" cy="2179455"/>
          </a:xfrm>
          <a:prstGeom prst="rect">
            <a:avLst/>
          </a:prstGeom>
          <a:gradFill>
            <a:gsLst>
              <a:gs pos="0">
                <a:schemeClr val="accent2">
                  <a:lumMod val="67000"/>
                  <a:alpha val="20000"/>
                </a:schemeClr>
              </a:gs>
              <a:gs pos="41000">
                <a:srgbClr val="83B2DA"/>
              </a:gs>
              <a:gs pos="42000">
                <a:schemeClr val="accent2">
                  <a:lumMod val="97000"/>
                  <a:lumOff val="3000"/>
                  <a:alpha val="38000"/>
                </a:schemeClr>
              </a:gs>
              <a:gs pos="100000">
                <a:schemeClr val="accent2">
                  <a:lumMod val="60000"/>
                  <a:lumOff val="40000"/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7A51751-AF15-5EDB-314C-595D45C4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 in </a:t>
            </a:r>
            <a:r>
              <a:rPr lang="de-DE" b="1" dirty="0" err="1"/>
              <a:t>fpdart</a:t>
            </a:r>
            <a:endParaRPr lang="de-DE" b="1" dirty="0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0D119535-F104-95AB-9E68-9ABF45D80FA6}"/>
              </a:ext>
            </a:extLst>
          </p:cNvPr>
          <p:cNvSpPr/>
          <p:nvPr/>
        </p:nvSpPr>
        <p:spPr>
          <a:xfrm>
            <a:off x="5780046" y="1476725"/>
            <a:ext cx="2302044" cy="441158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Task/</a:t>
            </a:r>
            <a:r>
              <a:rPr lang="de-DE" sz="2400" b="1" dirty="0" err="1"/>
              <a:t>TaskEither</a:t>
            </a:r>
            <a:endParaRPr lang="de-DE" sz="2400" b="1" dirty="0"/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A6EB8F21-B005-04CD-F7FA-FFF098C4F18D}"/>
              </a:ext>
            </a:extLst>
          </p:cNvPr>
          <p:cNvSpPr/>
          <p:nvPr/>
        </p:nvSpPr>
        <p:spPr>
          <a:xfrm>
            <a:off x="953297" y="1482559"/>
            <a:ext cx="2302044" cy="44115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Either</a:t>
            </a:r>
            <a:endParaRPr lang="de-DE" dirty="0"/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5C2837A3-F46E-314F-3043-D4E5BF153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062" y="1444931"/>
            <a:ext cx="516815" cy="516815"/>
          </a:xfrm>
          <a:prstGeom prst="rect">
            <a:avLst/>
          </a:prstGeom>
        </p:spPr>
      </p:pic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09BFA77C-D135-0576-74C0-F78CB675D210}"/>
              </a:ext>
            </a:extLst>
          </p:cNvPr>
          <p:cNvSpPr/>
          <p:nvPr/>
        </p:nvSpPr>
        <p:spPr>
          <a:xfrm>
            <a:off x="3498377" y="1476725"/>
            <a:ext cx="2057404" cy="441158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Monaden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867417EE-76AE-4113-20AC-D674838507FB}"/>
              </a:ext>
            </a:extLst>
          </p:cNvPr>
          <p:cNvSpPr/>
          <p:nvPr/>
        </p:nvSpPr>
        <p:spPr>
          <a:xfrm>
            <a:off x="-2151687" y="1470109"/>
            <a:ext cx="2057404" cy="441158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Option</a:t>
            </a:r>
            <a:endParaRPr lang="de-DE" b="1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5FB57E9B-C2F0-F8A9-A4E9-BC7A79B2E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530724" y="1501171"/>
            <a:ext cx="416735" cy="41673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2242C18B-9647-3355-0C52-5D4512DACE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513270" y="1500589"/>
            <a:ext cx="397209" cy="397209"/>
          </a:xfrm>
          <a:prstGeom prst="rect">
            <a:avLst/>
          </a:prstGeom>
        </p:spPr>
      </p:pic>
      <p:sp>
        <p:nvSpPr>
          <p:cNvPr id="20" name="Rechteck 19">
            <a:extLst>
              <a:ext uri="{FF2B5EF4-FFF2-40B4-BE49-F238E27FC236}">
                <a16:creationId xmlns:a16="http://schemas.microsoft.com/office/drawing/2014/main" id="{C4E8EA37-3F1B-1783-2DFD-98C0D4E99153}"/>
              </a:ext>
            </a:extLst>
          </p:cNvPr>
          <p:cNvSpPr/>
          <p:nvPr/>
        </p:nvSpPr>
        <p:spPr>
          <a:xfrm>
            <a:off x="1" y="5765800"/>
            <a:ext cx="12192000" cy="1092200"/>
          </a:xfrm>
          <a:prstGeom prst="rect">
            <a:avLst/>
          </a:prstGeom>
          <a:gradFill>
            <a:gsLst>
              <a:gs pos="42000">
                <a:schemeClr val="accent2">
                  <a:lumMod val="97000"/>
                  <a:lumOff val="3000"/>
                  <a:alpha val="38000"/>
                </a:schemeClr>
              </a:gs>
              <a:gs pos="100000">
                <a:schemeClr val="accent2">
                  <a:lumMod val="60000"/>
                  <a:lumOff val="4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4976F168-DD42-36E7-500B-468CC15EAA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349" y="2770494"/>
            <a:ext cx="7805731" cy="3155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926742BA-3BBD-BB77-5C23-CC1D4F81C66D}"/>
              </a:ext>
            </a:extLst>
          </p:cNvPr>
          <p:cNvSpPr txBox="1"/>
          <p:nvPr/>
        </p:nvSpPr>
        <p:spPr>
          <a:xfrm>
            <a:off x="8524240" y="2707640"/>
            <a:ext cx="35052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/>
              <a:t>Either</a:t>
            </a:r>
            <a:r>
              <a:rPr lang="de-DE" sz="2400" b="1" dirty="0"/>
              <a:t>&lt;</a:t>
            </a:r>
            <a:r>
              <a:rPr lang="de-DE" sz="2400" b="1" dirty="0">
                <a:solidFill>
                  <a:srgbClr val="FF0000"/>
                </a:solidFill>
              </a:rPr>
              <a:t>L</a:t>
            </a:r>
            <a:r>
              <a:rPr lang="de-DE" sz="2400" b="1" dirty="0"/>
              <a:t>,</a:t>
            </a:r>
            <a:r>
              <a:rPr lang="de-DE" sz="2400" b="1" dirty="0">
                <a:solidFill>
                  <a:srgbClr val="0070C0"/>
                </a:solidFill>
              </a:rPr>
              <a:t>R</a:t>
            </a:r>
            <a:r>
              <a:rPr lang="de-DE" sz="2400" b="1" dirty="0"/>
              <a:t>&gt;</a:t>
            </a:r>
            <a:br>
              <a:rPr lang="de-DE" sz="2000" dirty="0"/>
            </a:br>
            <a:r>
              <a:rPr lang="de-DE" sz="2000" dirty="0"/>
              <a:t>Enthält entweder einen</a:t>
            </a:r>
          </a:p>
          <a:p>
            <a:r>
              <a:rPr lang="de-DE" sz="2000" dirty="0">
                <a:solidFill>
                  <a:srgbClr val="FF0000"/>
                </a:solidFill>
              </a:rPr>
              <a:t>Fehler des Typs </a:t>
            </a:r>
            <a:r>
              <a:rPr lang="de-DE" sz="2000" b="1" dirty="0">
                <a:solidFill>
                  <a:srgbClr val="FF0000"/>
                </a:solidFill>
              </a:rPr>
              <a:t>L</a:t>
            </a:r>
          </a:p>
          <a:p>
            <a:r>
              <a:rPr lang="de-DE" sz="2000" dirty="0"/>
              <a:t>oder</a:t>
            </a:r>
          </a:p>
          <a:p>
            <a:r>
              <a:rPr lang="de-DE" sz="2000" dirty="0">
                <a:solidFill>
                  <a:srgbClr val="0070C0"/>
                </a:solidFill>
              </a:rPr>
              <a:t>ein Ergebnis des Typs </a:t>
            </a:r>
            <a:r>
              <a:rPr lang="de-DE" sz="2000" b="1" dirty="0">
                <a:solidFill>
                  <a:srgbClr val="0070C0"/>
                </a:solidFill>
              </a:rPr>
              <a:t>R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78C063AB-AAC6-000F-9F8F-5555AD590E9F}"/>
              </a:ext>
            </a:extLst>
          </p:cNvPr>
          <p:cNvSpPr txBox="1"/>
          <p:nvPr/>
        </p:nvSpPr>
        <p:spPr>
          <a:xfrm>
            <a:off x="8524240" y="4566804"/>
            <a:ext cx="3454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Klare und explizite Fehlerbehandlung ohne Ausnahmen.</a:t>
            </a:r>
          </a:p>
        </p:txBody>
      </p:sp>
    </p:spTree>
    <p:extLst>
      <p:ext uri="{BB962C8B-B14F-4D97-AF65-F5344CB8AC3E}">
        <p14:creationId xmlns:p14="http://schemas.microsoft.com/office/powerpoint/2010/main" val="11811156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EF52A-C396-12CC-E752-505E68F0F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 39">
            <a:extLst>
              <a:ext uri="{FF2B5EF4-FFF2-40B4-BE49-F238E27FC236}">
                <a16:creationId xmlns:a16="http://schemas.microsoft.com/office/drawing/2014/main" id="{A39E9CC6-C27A-259B-EB05-BC44D988B3AC}"/>
              </a:ext>
            </a:extLst>
          </p:cNvPr>
          <p:cNvSpPr/>
          <p:nvPr/>
        </p:nvSpPr>
        <p:spPr>
          <a:xfrm>
            <a:off x="0" y="0"/>
            <a:ext cx="12192000" cy="2179455"/>
          </a:xfrm>
          <a:prstGeom prst="rect">
            <a:avLst/>
          </a:prstGeom>
          <a:gradFill>
            <a:gsLst>
              <a:gs pos="0">
                <a:schemeClr val="accent2">
                  <a:lumMod val="67000"/>
                  <a:alpha val="20000"/>
                </a:schemeClr>
              </a:gs>
              <a:gs pos="41000">
                <a:srgbClr val="83B2DA"/>
              </a:gs>
              <a:gs pos="42000">
                <a:schemeClr val="accent2">
                  <a:lumMod val="97000"/>
                  <a:lumOff val="3000"/>
                  <a:alpha val="38000"/>
                </a:schemeClr>
              </a:gs>
              <a:gs pos="100000">
                <a:schemeClr val="accent2">
                  <a:lumMod val="60000"/>
                  <a:lumOff val="40000"/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CF6EDC-0EE2-1C14-D52F-79E58DDF0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 in </a:t>
            </a:r>
            <a:r>
              <a:rPr lang="de-DE" b="1" dirty="0" err="1"/>
              <a:t>fpdart</a:t>
            </a:r>
            <a:endParaRPr lang="de-DE" b="1" dirty="0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36B5FBC6-4FB7-EBAA-32C2-663C2217D425}"/>
              </a:ext>
            </a:extLst>
          </p:cNvPr>
          <p:cNvSpPr/>
          <p:nvPr/>
        </p:nvSpPr>
        <p:spPr>
          <a:xfrm>
            <a:off x="3143526" y="1476725"/>
            <a:ext cx="2302044" cy="441158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Task/</a:t>
            </a:r>
            <a:r>
              <a:rPr lang="de-DE" sz="2400" b="1" dirty="0" err="1"/>
              <a:t>TaskEither</a:t>
            </a:r>
            <a:endParaRPr lang="de-DE" sz="2400" b="1" dirty="0"/>
          </a:p>
        </p:txBody>
      </p: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7B1D69B7-3E4B-DF72-6B3F-E36A0E391983}"/>
              </a:ext>
            </a:extLst>
          </p:cNvPr>
          <p:cNvSpPr/>
          <p:nvPr/>
        </p:nvSpPr>
        <p:spPr>
          <a:xfrm>
            <a:off x="930437" y="1476725"/>
            <a:ext cx="2057404" cy="44115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Monaden</a:t>
            </a:r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5F3E3D0C-700B-FEF5-8F25-5367443DE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7796" y="1501171"/>
            <a:ext cx="416735" cy="41673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217863D-0752-1F84-A10E-21B978803542}"/>
              </a:ext>
            </a:extLst>
          </p:cNvPr>
          <p:cNvSpPr txBox="1"/>
          <p:nvPr/>
        </p:nvSpPr>
        <p:spPr>
          <a:xfrm>
            <a:off x="624840" y="2157132"/>
            <a:ext cx="10795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/>
              <a:t>Monaden sind abstrakte Datenstrukturen, die es ermöglichen, Daten in einem Kontext (z. B. optional, fehlerhaft, asynchron) sicher zu verarbeiten, ohne ihren ursprünglichen Zustand zu verändern.</a:t>
            </a:r>
          </a:p>
          <a:p>
            <a:endParaRPr lang="de-DE" sz="2400" dirty="0"/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111B30E3-3288-640F-ECD7-D577A7CEF9C8}"/>
              </a:ext>
            </a:extLst>
          </p:cNvPr>
          <p:cNvSpPr/>
          <p:nvPr/>
        </p:nvSpPr>
        <p:spPr>
          <a:xfrm>
            <a:off x="-2379183" y="1482559"/>
            <a:ext cx="2302044" cy="441158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Either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0A1A820-8D4F-E647-C1FB-4DF452845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604898" y="1444931"/>
            <a:ext cx="516815" cy="516815"/>
          </a:xfrm>
          <a:prstGeom prst="rect">
            <a:avLst/>
          </a:prstGeom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3B3C1BE-3AE8-A19A-7551-234FC3496BC7}"/>
              </a:ext>
            </a:extLst>
          </p:cNvPr>
          <p:cNvGrpSpPr/>
          <p:nvPr/>
        </p:nvGrpSpPr>
        <p:grpSpPr>
          <a:xfrm>
            <a:off x="-582278" y="1451979"/>
            <a:ext cx="442179" cy="442179"/>
            <a:chOff x="1580716" y="2986821"/>
            <a:chExt cx="1081701" cy="1081701"/>
          </a:xfrm>
        </p:grpSpPr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C19AC5CE-85A8-577A-7C87-417564A82AD7}"/>
                </a:ext>
              </a:extLst>
            </p:cNvPr>
            <p:cNvSpPr/>
            <p:nvPr/>
          </p:nvSpPr>
          <p:spPr>
            <a:xfrm>
              <a:off x="2256779" y="3730490"/>
              <a:ext cx="135212" cy="135212"/>
            </a:xfrm>
            <a:custGeom>
              <a:avLst/>
              <a:gdLst>
                <a:gd name="connsiteX0" fmla="*/ 135213 w 135212"/>
                <a:gd name="connsiteY0" fmla="*/ 67606 h 135212"/>
                <a:gd name="connsiteX1" fmla="*/ 67606 w 135212"/>
                <a:gd name="connsiteY1" fmla="*/ 135213 h 135212"/>
                <a:gd name="connsiteX2" fmla="*/ 0 w 135212"/>
                <a:gd name="connsiteY2" fmla="*/ 67606 h 135212"/>
                <a:gd name="connsiteX3" fmla="*/ 67606 w 135212"/>
                <a:gd name="connsiteY3" fmla="*/ 0 h 135212"/>
                <a:gd name="connsiteX4" fmla="*/ 135213 w 135212"/>
                <a:gd name="connsiteY4" fmla="*/ 67606 h 13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12" h="135212">
                  <a:moveTo>
                    <a:pt x="135213" y="67606"/>
                  </a:moveTo>
                  <a:cubicBezTo>
                    <a:pt x="135213" y="104944"/>
                    <a:pt x="104944" y="135213"/>
                    <a:pt x="67606" y="135213"/>
                  </a:cubicBezTo>
                  <a:cubicBezTo>
                    <a:pt x="30268" y="135213"/>
                    <a:pt x="0" y="104944"/>
                    <a:pt x="0" y="67606"/>
                  </a:cubicBezTo>
                  <a:cubicBezTo>
                    <a:pt x="0" y="30268"/>
                    <a:pt x="30268" y="0"/>
                    <a:pt x="67606" y="0"/>
                  </a:cubicBezTo>
                  <a:cubicBezTo>
                    <a:pt x="104944" y="0"/>
                    <a:pt x="135213" y="30268"/>
                    <a:pt x="135213" y="67606"/>
                  </a:cubicBezTo>
                  <a:close/>
                </a:path>
              </a:pathLst>
            </a:custGeom>
            <a:solidFill>
              <a:schemeClr val="tx1"/>
            </a:solidFill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942774B-F2CC-4D5A-DF1C-6E55FD191605}"/>
                </a:ext>
              </a:extLst>
            </p:cNvPr>
            <p:cNvSpPr/>
            <p:nvPr/>
          </p:nvSpPr>
          <p:spPr>
            <a:xfrm>
              <a:off x="2189172" y="3662884"/>
              <a:ext cx="270425" cy="270425"/>
            </a:xfrm>
            <a:custGeom>
              <a:avLst/>
              <a:gdLst>
                <a:gd name="connsiteX0" fmla="*/ 135213 w 270425"/>
                <a:gd name="connsiteY0" fmla="*/ 270425 h 270425"/>
                <a:gd name="connsiteX1" fmla="*/ 0 w 270425"/>
                <a:gd name="connsiteY1" fmla="*/ 135213 h 270425"/>
                <a:gd name="connsiteX2" fmla="*/ 135213 w 270425"/>
                <a:gd name="connsiteY2" fmla="*/ 0 h 270425"/>
                <a:gd name="connsiteX3" fmla="*/ 270425 w 270425"/>
                <a:gd name="connsiteY3" fmla="*/ 135213 h 270425"/>
                <a:gd name="connsiteX4" fmla="*/ 135213 w 270425"/>
                <a:gd name="connsiteY4" fmla="*/ 270425 h 270425"/>
                <a:gd name="connsiteX5" fmla="*/ 135213 w 270425"/>
                <a:gd name="connsiteY5" fmla="*/ 67606 h 270425"/>
                <a:gd name="connsiteX6" fmla="*/ 67606 w 270425"/>
                <a:gd name="connsiteY6" fmla="*/ 135213 h 270425"/>
                <a:gd name="connsiteX7" fmla="*/ 135213 w 270425"/>
                <a:gd name="connsiteY7" fmla="*/ 202819 h 270425"/>
                <a:gd name="connsiteX8" fmla="*/ 202819 w 270425"/>
                <a:gd name="connsiteY8" fmla="*/ 135213 h 270425"/>
                <a:gd name="connsiteX9" fmla="*/ 135213 w 270425"/>
                <a:gd name="connsiteY9" fmla="*/ 67606 h 27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425" h="270425">
                  <a:moveTo>
                    <a:pt x="135213" y="270425"/>
                  </a:moveTo>
                  <a:cubicBezTo>
                    <a:pt x="60538" y="270425"/>
                    <a:pt x="0" y="209887"/>
                    <a:pt x="0" y="135213"/>
                  </a:cubicBezTo>
                  <a:cubicBezTo>
                    <a:pt x="0" y="60538"/>
                    <a:pt x="60538" y="0"/>
                    <a:pt x="135213" y="0"/>
                  </a:cubicBezTo>
                  <a:cubicBezTo>
                    <a:pt x="209887" y="0"/>
                    <a:pt x="270425" y="60538"/>
                    <a:pt x="270425" y="135213"/>
                  </a:cubicBezTo>
                  <a:cubicBezTo>
                    <a:pt x="270354" y="209857"/>
                    <a:pt x="209857" y="270354"/>
                    <a:pt x="135213" y="270425"/>
                  </a:cubicBezTo>
                  <a:close/>
                  <a:moveTo>
                    <a:pt x="135213" y="67606"/>
                  </a:moveTo>
                  <a:cubicBezTo>
                    <a:pt x="97874" y="67606"/>
                    <a:pt x="67606" y="97874"/>
                    <a:pt x="67606" y="135213"/>
                  </a:cubicBezTo>
                  <a:cubicBezTo>
                    <a:pt x="67606" y="172552"/>
                    <a:pt x="97874" y="202819"/>
                    <a:pt x="135213" y="202819"/>
                  </a:cubicBezTo>
                  <a:cubicBezTo>
                    <a:pt x="172552" y="202819"/>
                    <a:pt x="202819" y="172552"/>
                    <a:pt x="202819" y="135213"/>
                  </a:cubicBezTo>
                  <a:cubicBezTo>
                    <a:pt x="202768" y="97894"/>
                    <a:pt x="172531" y="67657"/>
                    <a:pt x="135213" y="67606"/>
                  </a:cubicBezTo>
                  <a:close/>
                </a:path>
              </a:pathLst>
            </a:custGeom>
            <a:noFill/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F563163B-2246-C9BD-260E-E1F3BF4E4B56}"/>
                </a:ext>
              </a:extLst>
            </p:cNvPr>
            <p:cNvSpPr/>
            <p:nvPr/>
          </p:nvSpPr>
          <p:spPr>
            <a:xfrm>
              <a:off x="2053960" y="3595277"/>
              <a:ext cx="540850" cy="405637"/>
            </a:xfrm>
            <a:custGeom>
              <a:avLst/>
              <a:gdLst>
                <a:gd name="connsiteX0" fmla="*/ 533309 w 540850"/>
                <a:gd name="connsiteY0" fmla="*/ 185191 h 405637"/>
                <a:gd name="connsiteX1" fmla="*/ 270425 w 540850"/>
                <a:gd name="connsiteY1" fmla="*/ 0 h 405637"/>
                <a:gd name="connsiteX2" fmla="*/ 7541 w 540850"/>
                <a:gd name="connsiteY2" fmla="*/ 185191 h 405637"/>
                <a:gd name="connsiteX3" fmla="*/ 0 w 540850"/>
                <a:gd name="connsiteY3" fmla="*/ 202819 h 405637"/>
                <a:gd name="connsiteX4" fmla="*/ 7541 w 540850"/>
                <a:gd name="connsiteY4" fmla="*/ 220447 h 405637"/>
                <a:gd name="connsiteX5" fmla="*/ 270425 w 540850"/>
                <a:gd name="connsiteY5" fmla="*/ 405638 h 405637"/>
                <a:gd name="connsiteX6" fmla="*/ 533309 w 540850"/>
                <a:gd name="connsiteY6" fmla="*/ 220447 h 405637"/>
                <a:gd name="connsiteX7" fmla="*/ 540851 w 540850"/>
                <a:gd name="connsiteY7" fmla="*/ 202819 h 405637"/>
                <a:gd name="connsiteX8" fmla="*/ 270425 w 540850"/>
                <a:gd name="connsiteY8" fmla="*/ 338032 h 405637"/>
                <a:gd name="connsiteX9" fmla="*/ 135213 w 540850"/>
                <a:gd name="connsiteY9" fmla="*/ 202819 h 405637"/>
                <a:gd name="connsiteX10" fmla="*/ 270425 w 540850"/>
                <a:gd name="connsiteY10" fmla="*/ 67606 h 405637"/>
                <a:gd name="connsiteX11" fmla="*/ 405638 w 540850"/>
                <a:gd name="connsiteY11" fmla="*/ 202819 h 405637"/>
                <a:gd name="connsiteX12" fmla="*/ 270425 w 540850"/>
                <a:gd name="connsiteY12" fmla="*/ 338032 h 40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0850" h="405637">
                  <a:moveTo>
                    <a:pt x="533309" y="185191"/>
                  </a:moveTo>
                  <a:cubicBezTo>
                    <a:pt x="490612" y="76436"/>
                    <a:pt x="387208" y="3590"/>
                    <a:pt x="270425" y="0"/>
                  </a:cubicBezTo>
                  <a:cubicBezTo>
                    <a:pt x="153642" y="3590"/>
                    <a:pt x="50238" y="76436"/>
                    <a:pt x="7541" y="185191"/>
                  </a:cubicBezTo>
                  <a:lnTo>
                    <a:pt x="0" y="202819"/>
                  </a:lnTo>
                  <a:lnTo>
                    <a:pt x="7541" y="220447"/>
                  </a:lnTo>
                  <a:cubicBezTo>
                    <a:pt x="50238" y="329202"/>
                    <a:pt x="153642" y="402048"/>
                    <a:pt x="270425" y="405638"/>
                  </a:cubicBezTo>
                  <a:cubicBezTo>
                    <a:pt x="387208" y="402048"/>
                    <a:pt x="490612" y="329202"/>
                    <a:pt x="533309" y="220447"/>
                  </a:cubicBezTo>
                  <a:lnTo>
                    <a:pt x="540851" y="202819"/>
                  </a:lnTo>
                  <a:close/>
                  <a:moveTo>
                    <a:pt x="270425" y="338032"/>
                  </a:moveTo>
                  <a:cubicBezTo>
                    <a:pt x="195751" y="338032"/>
                    <a:pt x="135213" y="277494"/>
                    <a:pt x="135213" y="202819"/>
                  </a:cubicBezTo>
                  <a:cubicBezTo>
                    <a:pt x="135213" y="128144"/>
                    <a:pt x="195751" y="67606"/>
                    <a:pt x="270425" y="67606"/>
                  </a:cubicBezTo>
                  <a:cubicBezTo>
                    <a:pt x="345100" y="67606"/>
                    <a:pt x="405638" y="128144"/>
                    <a:pt x="405638" y="202819"/>
                  </a:cubicBezTo>
                  <a:cubicBezTo>
                    <a:pt x="405553" y="277460"/>
                    <a:pt x="345066" y="337947"/>
                    <a:pt x="270425" y="338032"/>
                  </a:cubicBezTo>
                  <a:close/>
                </a:path>
              </a:pathLst>
            </a:custGeom>
            <a:solidFill>
              <a:schemeClr val="tx1"/>
            </a:solidFill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D790521-DAF2-7B56-B358-85406AC970A5}"/>
                </a:ext>
              </a:extLst>
            </p:cNvPr>
            <p:cNvSpPr/>
            <p:nvPr/>
          </p:nvSpPr>
          <p:spPr>
            <a:xfrm>
              <a:off x="1749731" y="3054427"/>
              <a:ext cx="743669" cy="946488"/>
            </a:xfrm>
            <a:custGeom>
              <a:avLst/>
              <a:gdLst>
                <a:gd name="connsiteX0" fmla="*/ 236622 w 743669"/>
                <a:gd name="connsiteY0" fmla="*/ 878882 h 946488"/>
                <a:gd name="connsiteX1" fmla="*/ 67606 w 743669"/>
                <a:gd name="connsiteY1" fmla="*/ 878882 h 946488"/>
                <a:gd name="connsiteX2" fmla="*/ 67606 w 743669"/>
                <a:gd name="connsiteY2" fmla="*/ 169016 h 946488"/>
                <a:gd name="connsiteX3" fmla="*/ 169016 w 743669"/>
                <a:gd name="connsiteY3" fmla="*/ 169016 h 946488"/>
                <a:gd name="connsiteX4" fmla="*/ 169016 w 743669"/>
                <a:gd name="connsiteY4" fmla="*/ 270425 h 946488"/>
                <a:gd name="connsiteX5" fmla="*/ 574654 w 743669"/>
                <a:gd name="connsiteY5" fmla="*/ 270425 h 946488"/>
                <a:gd name="connsiteX6" fmla="*/ 574654 w 743669"/>
                <a:gd name="connsiteY6" fmla="*/ 169016 h 946488"/>
                <a:gd name="connsiteX7" fmla="*/ 676063 w 743669"/>
                <a:gd name="connsiteY7" fmla="*/ 169016 h 946488"/>
                <a:gd name="connsiteX8" fmla="*/ 676063 w 743669"/>
                <a:gd name="connsiteY8" fmla="*/ 473244 h 946488"/>
                <a:gd name="connsiteX9" fmla="*/ 743669 w 743669"/>
                <a:gd name="connsiteY9" fmla="*/ 473244 h 946488"/>
                <a:gd name="connsiteX10" fmla="*/ 743669 w 743669"/>
                <a:gd name="connsiteY10" fmla="*/ 169016 h 946488"/>
                <a:gd name="connsiteX11" fmla="*/ 676063 w 743669"/>
                <a:gd name="connsiteY11" fmla="*/ 101409 h 946488"/>
                <a:gd name="connsiteX12" fmla="*/ 574654 w 743669"/>
                <a:gd name="connsiteY12" fmla="*/ 101409 h 946488"/>
                <a:gd name="connsiteX13" fmla="*/ 574654 w 743669"/>
                <a:gd name="connsiteY13" fmla="*/ 67606 h 946488"/>
                <a:gd name="connsiteX14" fmla="*/ 507047 w 743669"/>
                <a:gd name="connsiteY14" fmla="*/ 0 h 946488"/>
                <a:gd name="connsiteX15" fmla="*/ 236622 w 743669"/>
                <a:gd name="connsiteY15" fmla="*/ 0 h 946488"/>
                <a:gd name="connsiteX16" fmla="*/ 169016 w 743669"/>
                <a:gd name="connsiteY16" fmla="*/ 67606 h 946488"/>
                <a:gd name="connsiteX17" fmla="*/ 169016 w 743669"/>
                <a:gd name="connsiteY17" fmla="*/ 101409 h 946488"/>
                <a:gd name="connsiteX18" fmla="*/ 67606 w 743669"/>
                <a:gd name="connsiteY18" fmla="*/ 101409 h 946488"/>
                <a:gd name="connsiteX19" fmla="*/ 0 w 743669"/>
                <a:gd name="connsiteY19" fmla="*/ 169016 h 946488"/>
                <a:gd name="connsiteX20" fmla="*/ 0 w 743669"/>
                <a:gd name="connsiteY20" fmla="*/ 878882 h 946488"/>
                <a:gd name="connsiteX21" fmla="*/ 67606 w 743669"/>
                <a:gd name="connsiteY21" fmla="*/ 946488 h 946488"/>
                <a:gd name="connsiteX22" fmla="*/ 236622 w 743669"/>
                <a:gd name="connsiteY22" fmla="*/ 946488 h 946488"/>
                <a:gd name="connsiteX23" fmla="*/ 236622 w 743669"/>
                <a:gd name="connsiteY23" fmla="*/ 67606 h 946488"/>
                <a:gd name="connsiteX24" fmla="*/ 507047 w 743669"/>
                <a:gd name="connsiteY24" fmla="*/ 67606 h 946488"/>
                <a:gd name="connsiteX25" fmla="*/ 507047 w 743669"/>
                <a:gd name="connsiteY25" fmla="*/ 202819 h 946488"/>
                <a:gd name="connsiteX26" fmla="*/ 236622 w 743669"/>
                <a:gd name="connsiteY26" fmla="*/ 202819 h 94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43669" h="946488">
                  <a:moveTo>
                    <a:pt x="236622" y="878882"/>
                  </a:moveTo>
                  <a:lnTo>
                    <a:pt x="67606" y="878882"/>
                  </a:lnTo>
                  <a:lnTo>
                    <a:pt x="67606" y="169016"/>
                  </a:lnTo>
                  <a:lnTo>
                    <a:pt x="169016" y="169016"/>
                  </a:lnTo>
                  <a:lnTo>
                    <a:pt x="169016" y="270425"/>
                  </a:lnTo>
                  <a:lnTo>
                    <a:pt x="574654" y="270425"/>
                  </a:lnTo>
                  <a:lnTo>
                    <a:pt x="574654" y="169016"/>
                  </a:lnTo>
                  <a:lnTo>
                    <a:pt x="676063" y="169016"/>
                  </a:lnTo>
                  <a:lnTo>
                    <a:pt x="676063" y="473244"/>
                  </a:lnTo>
                  <a:lnTo>
                    <a:pt x="743669" y="473244"/>
                  </a:lnTo>
                  <a:lnTo>
                    <a:pt x="743669" y="169016"/>
                  </a:lnTo>
                  <a:cubicBezTo>
                    <a:pt x="743669" y="131678"/>
                    <a:pt x="713402" y="101409"/>
                    <a:pt x="676063" y="101409"/>
                  </a:cubicBezTo>
                  <a:lnTo>
                    <a:pt x="574654" y="101409"/>
                  </a:lnTo>
                  <a:lnTo>
                    <a:pt x="574654" y="67606"/>
                  </a:lnTo>
                  <a:cubicBezTo>
                    <a:pt x="574654" y="30268"/>
                    <a:pt x="544386" y="0"/>
                    <a:pt x="507047" y="0"/>
                  </a:cubicBezTo>
                  <a:lnTo>
                    <a:pt x="236622" y="0"/>
                  </a:lnTo>
                  <a:cubicBezTo>
                    <a:pt x="199283" y="0"/>
                    <a:pt x="169016" y="30268"/>
                    <a:pt x="169016" y="67606"/>
                  </a:cubicBezTo>
                  <a:lnTo>
                    <a:pt x="169016" y="101409"/>
                  </a:lnTo>
                  <a:lnTo>
                    <a:pt x="67606" y="101409"/>
                  </a:lnTo>
                  <a:cubicBezTo>
                    <a:pt x="30268" y="101409"/>
                    <a:pt x="0" y="131678"/>
                    <a:pt x="0" y="169016"/>
                  </a:cubicBezTo>
                  <a:lnTo>
                    <a:pt x="0" y="878882"/>
                  </a:lnTo>
                  <a:cubicBezTo>
                    <a:pt x="0" y="916221"/>
                    <a:pt x="30268" y="946488"/>
                    <a:pt x="67606" y="946488"/>
                  </a:cubicBezTo>
                  <a:lnTo>
                    <a:pt x="236622" y="946488"/>
                  </a:lnTo>
                  <a:close/>
                  <a:moveTo>
                    <a:pt x="236622" y="67606"/>
                  </a:moveTo>
                  <a:lnTo>
                    <a:pt x="507047" y="67606"/>
                  </a:lnTo>
                  <a:lnTo>
                    <a:pt x="507047" y="202819"/>
                  </a:lnTo>
                  <a:lnTo>
                    <a:pt x="236622" y="202819"/>
                  </a:lnTo>
                  <a:close/>
                </a:path>
              </a:pathLst>
            </a:custGeom>
            <a:solidFill>
              <a:schemeClr val="tx1"/>
            </a:solidFill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F31B2CD5-C1BD-B3B9-66A1-E32807820E4C}"/>
                </a:ext>
              </a:extLst>
            </p:cNvPr>
            <p:cNvSpPr/>
            <p:nvPr/>
          </p:nvSpPr>
          <p:spPr>
            <a:xfrm>
              <a:off x="1580716" y="2986821"/>
              <a:ext cx="1081701" cy="1081701"/>
            </a:xfrm>
            <a:custGeom>
              <a:avLst/>
              <a:gdLst>
                <a:gd name="connsiteX0" fmla="*/ 0 w 1081701"/>
                <a:gd name="connsiteY0" fmla="*/ 0 h 1081701"/>
                <a:gd name="connsiteX1" fmla="*/ 1081701 w 1081701"/>
                <a:gd name="connsiteY1" fmla="*/ 0 h 1081701"/>
                <a:gd name="connsiteX2" fmla="*/ 1081701 w 1081701"/>
                <a:gd name="connsiteY2" fmla="*/ 1081701 h 1081701"/>
                <a:gd name="connsiteX3" fmla="*/ 0 w 1081701"/>
                <a:gd name="connsiteY3" fmla="*/ 1081701 h 1081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701" h="1081701">
                  <a:moveTo>
                    <a:pt x="0" y="0"/>
                  </a:moveTo>
                  <a:lnTo>
                    <a:pt x="1081701" y="0"/>
                  </a:lnTo>
                  <a:lnTo>
                    <a:pt x="1081701" y="1081701"/>
                  </a:lnTo>
                  <a:lnTo>
                    <a:pt x="0" y="1081701"/>
                  </a:lnTo>
                  <a:close/>
                </a:path>
              </a:pathLst>
            </a:custGeom>
            <a:noFill/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23" name="Grafik 22">
            <a:extLst>
              <a:ext uri="{FF2B5EF4-FFF2-40B4-BE49-F238E27FC236}">
                <a16:creationId xmlns:a16="http://schemas.microsoft.com/office/drawing/2014/main" id="{E36E1420-2D7C-07DD-3FCC-67BE0512D7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5640" y="3508498"/>
            <a:ext cx="4780280" cy="3024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6F081E64-2E0D-F55F-10D7-C575633BDD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840" y="3523285"/>
            <a:ext cx="5857945" cy="29695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8" name="Legende: mit Linie mit Akzentuierungsbalken 27">
            <a:extLst>
              <a:ext uri="{FF2B5EF4-FFF2-40B4-BE49-F238E27FC236}">
                <a16:creationId xmlns:a16="http://schemas.microsoft.com/office/drawing/2014/main" id="{2319ADF4-E465-6BFB-DDF4-0E433AB7C917}"/>
              </a:ext>
            </a:extLst>
          </p:cNvPr>
          <p:cNvSpPr/>
          <p:nvPr/>
        </p:nvSpPr>
        <p:spPr>
          <a:xfrm>
            <a:off x="4653280" y="4754880"/>
            <a:ext cx="1376680" cy="731520"/>
          </a:xfrm>
          <a:prstGeom prst="accentCallout1">
            <a:avLst>
              <a:gd name="adj1" fmla="val 18750"/>
              <a:gd name="adj2" fmla="val -8333"/>
              <a:gd name="adj3" fmla="val 19255"/>
              <a:gd name="adj4" fmla="val -116931"/>
            </a:avLst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DE" b="1" dirty="0">
                <a:solidFill>
                  <a:schemeClr val="bg1"/>
                </a:solidFill>
              </a:rPr>
              <a:t>--Kontext--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b="1" dirty="0" err="1">
                <a:solidFill>
                  <a:srgbClr val="FF0000"/>
                </a:solidFill>
              </a:rPr>
              <a:t>Left</a:t>
            </a:r>
            <a:r>
              <a:rPr lang="de-DE" dirty="0">
                <a:solidFill>
                  <a:schemeClr val="bg1"/>
                </a:solidFill>
              </a:rPr>
              <a:t> Error</a:t>
            </a:r>
          </a:p>
          <a:p>
            <a:r>
              <a:rPr lang="de-DE" b="1" dirty="0">
                <a:solidFill>
                  <a:srgbClr val="00B0F0"/>
                </a:solidFill>
              </a:rPr>
              <a:t>Right</a:t>
            </a:r>
            <a:r>
              <a:rPr lang="de-DE" dirty="0">
                <a:solidFill>
                  <a:schemeClr val="bg1"/>
                </a:solidFill>
              </a:rPr>
              <a:t> Email</a:t>
            </a: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7FBBFB44-41F9-429C-84D9-A9F2E9F7C5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73360" y="567735"/>
            <a:ext cx="1350148" cy="135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8498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DFF15-A9AA-C672-0091-941D272C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 39">
            <a:extLst>
              <a:ext uri="{FF2B5EF4-FFF2-40B4-BE49-F238E27FC236}">
                <a16:creationId xmlns:a16="http://schemas.microsoft.com/office/drawing/2014/main" id="{7580ED5B-E8D4-EE6E-6510-40A276F83EE4}"/>
              </a:ext>
            </a:extLst>
          </p:cNvPr>
          <p:cNvSpPr/>
          <p:nvPr/>
        </p:nvSpPr>
        <p:spPr>
          <a:xfrm>
            <a:off x="0" y="0"/>
            <a:ext cx="12192000" cy="2179455"/>
          </a:xfrm>
          <a:prstGeom prst="rect">
            <a:avLst/>
          </a:prstGeom>
          <a:gradFill>
            <a:gsLst>
              <a:gs pos="0">
                <a:schemeClr val="accent2">
                  <a:lumMod val="67000"/>
                  <a:alpha val="20000"/>
                </a:schemeClr>
              </a:gs>
              <a:gs pos="41000">
                <a:srgbClr val="83B2DA"/>
              </a:gs>
              <a:gs pos="42000">
                <a:schemeClr val="accent2">
                  <a:lumMod val="97000"/>
                  <a:lumOff val="3000"/>
                  <a:alpha val="38000"/>
                </a:schemeClr>
              </a:gs>
              <a:gs pos="100000">
                <a:schemeClr val="accent2">
                  <a:lumMod val="60000"/>
                  <a:lumOff val="40000"/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CB9328C-B2A4-FDCF-EF54-1A16B783E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 in </a:t>
            </a:r>
            <a:r>
              <a:rPr lang="de-DE" b="1" dirty="0" err="1"/>
              <a:t>fpdart</a:t>
            </a:r>
            <a:endParaRPr lang="de-DE" b="1" dirty="0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5CCB7083-CA05-231C-A5E8-73AF6D92D9FB}"/>
              </a:ext>
            </a:extLst>
          </p:cNvPr>
          <p:cNvSpPr/>
          <p:nvPr/>
        </p:nvSpPr>
        <p:spPr>
          <a:xfrm>
            <a:off x="983777" y="1482559"/>
            <a:ext cx="2302044" cy="44115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Task/</a:t>
            </a:r>
            <a:r>
              <a:rPr lang="de-DE" sz="2400" b="1" dirty="0" err="1"/>
              <a:t>TaskEither</a:t>
            </a:r>
            <a:endParaRPr lang="de-DE" sz="2400" b="1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0A703C32-F286-A82A-3E6D-C416179EA66B}"/>
              </a:ext>
            </a:extLst>
          </p:cNvPr>
          <p:cNvGrpSpPr/>
          <p:nvPr/>
        </p:nvGrpSpPr>
        <p:grpSpPr>
          <a:xfrm>
            <a:off x="311802" y="1451979"/>
            <a:ext cx="442179" cy="442179"/>
            <a:chOff x="1580716" y="2986821"/>
            <a:chExt cx="1081701" cy="1081701"/>
          </a:xfrm>
        </p:grpSpPr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851C7F72-14DF-A95D-6D8F-CA7C8C7FDF1F}"/>
                </a:ext>
              </a:extLst>
            </p:cNvPr>
            <p:cNvSpPr/>
            <p:nvPr/>
          </p:nvSpPr>
          <p:spPr>
            <a:xfrm>
              <a:off x="2256779" y="3730490"/>
              <a:ext cx="135212" cy="135212"/>
            </a:xfrm>
            <a:custGeom>
              <a:avLst/>
              <a:gdLst>
                <a:gd name="connsiteX0" fmla="*/ 135213 w 135212"/>
                <a:gd name="connsiteY0" fmla="*/ 67606 h 135212"/>
                <a:gd name="connsiteX1" fmla="*/ 67606 w 135212"/>
                <a:gd name="connsiteY1" fmla="*/ 135213 h 135212"/>
                <a:gd name="connsiteX2" fmla="*/ 0 w 135212"/>
                <a:gd name="connsiteY2" fmla="*/ 67606 h 135212"/>
                <a:gd name="connsiteX3" fmla="*/ 67606 w 135212"/>
                <a:gd name="connsiteY3" fmla="*/ 0 h 135212"/>
                <a:gd name="connsiteX4" fmla="*/ 135213 w 135212"/>
                <a:gd name="connsiteY4" fmla="*/ 67606 h 13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12" h="135212">
                  <a:moveTo>
                    <a:pt x="135213" y="67606"/>
                  </a:moveTo>
                  <a:cubicBezTo>
                    <a:pt x="135213" y="104944"/>
                    <a:pt x="104944" y="135213"/>
                    <a:pt x="67606" y="135213"/>
                  </a:cubicBezTo>
                  <a:cubicBezTo>
                    <a:pt x="30268" y="135213"/>
                    <a:pt x="0" y="104944"/>
                    <a:pt x="0" y="67606"/>
                  </a:cubicBezTo>
                  <a:cubicBezTo>
                    <a:pt x="0" y="30268"/>
                    <a:pt x="30268" y="0"/>
                    <a:pt x="67606" y="0"/>
                  </a:cubicBezTo>
                  <a:cubicBezTo>
                    <a:pt x="104944" y="0"/>
                    <a:pt x="135213" y="30268"/>
                    <a:pt x="135213" y="67606"/>
                  </a:cubicBezTo>
                  <a:close/>
                </a:path>
              </a:pathLst>
            </a:custGeom>
            <a:solidFill>
              <a:schemeClr val="tx1"/>
            </a:solidFill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A608838F-070A-FA66-A079-A9CAAADDF4EF}"/>
                </a:ext>
              </a:extLst>
            </p:cNvPr>
            <p:cNvSpPr/>
            <p:nvPr/>
          </p:nvSpPr>
          <p:spPr>
            <a:xfrm>
              <a:off x="2189172" y="3662884"/>
              <a:ext cx="270425" cy="270425"/>
            </a:xfrm>
            <a:custGeom>
              <a:avLst/>
              <a:gdLst>
                <a:gd name="connsiteX0" fmla="*/ 135213 w 270425"/>
                <a:gd name="connsiteY0" fmla="*/ 270425 h 270425"/>
                <a:gd name="connsiteX1" fmla="*/ 0 w 270425"/>
                <a:gd name="connsiteY1" fmla="*/ 135213 h 270425"/>
                <a:gd name="connsiteX2" fmla="*/ 135213 w 270425"/>
                <a:gd name="connsiteY2" fmla="*/ 0 h 270425"/>
                <a:gd name="connsiteX3" fmla="*/ 270425 w 270425"/>
                <a:gd name="connsiteY3" fmla="*/ 135213 h 270425"/>
                <a:gd name="connsiteX4" fmla="*/ 135213 w 270425"/>
                <a:gd name="connsiteY4" fmla="*/ 270425 h 270425"/>
                <a:gd name="connsiteX5" fmla="*/ 135213 w 270425"/>
                <a:gd name="connsiteY5" fmla="*/ 67606 h 270425"/>
                <a:gd name="connsiteX6" fmla="*/ 67606 w 270425"/>
                <a:gd name="connsiteY6" fmla="*/ 135213 h 270425"/>
                <a:gd name="connsiteX7" fmla="*/ 135213 w 270425"/>
                <a:gd name="connsiteY7" fmla="*/ 202819 h 270425"/>
                <a:gd name="connsiteX8" fmla="*/ 202819 w 270425"/>
                <a:gd name="connsiteY8" fmla="*/ 135213 h 270425"/>
                <a:gd name="connsiteX9" fmla="*/ 135213 w 270425"/>
                <a:gd name="connsiteY9" fmla="*/ 67606 h 27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425" h="270425">
                  <a:moveTo>
                    <a:pt x="135213" y="270425"/>
                  </a:moveTo>
                  <a:cubicBezTo>
                    <a:pt x="60538" y="270425"/>
                    <a:pt x="0" y="209887"/>
                    <a:pt x="0" y="135213"/>
                  </a:cubicBezTo>
                  <a:cubicBezTo>
                    <a:pt x="0" y="60538"/>
                    <a:pt x="60538" y="0"/>
                    <a:pt x="135213" y="0"/>
                  </a:cubicBezTo>
                  <a:cubicBezTo>
                    <a:pt x="209887" y="0"/>
                    <a:pt x="270425" y="60538"/>
                    <a:pt x="270425" y="135213"/>
                  </a:cubicBezTo>
                  <a:cubicBezTo>
                    <a:pt x="270354" y="209857"/>
                    <a:pt x="209857" y="270354"/>
                    <a:pt x="135213" y="270425"/>
                  </a:cubicBezTo>
                  <a:close/>
                  <a:moveTo>
                    <a:pt x="135213" y="67606"/>
                  </a:moveTo>
                  <a:cubicBezTo>
                    <a:pt x="97874" y="67606"/>
                    <a:pt x="67606" y="97874"/>
                    <a:pt x="67606" y="135213"/>
                  </a:cubicBezTo>
                  <a:cubicBezTo>
                    <a:pt x="67606" y="172552"/>
                    <a:pt x="97874" y="202819"/>
                    <a:pt x="135213" y="202819"/>
                  </a:cubicBezTo>
                  <a:cubicBezTo>
                    <a:pt x="172552" y="202819"/>
                    <a:pt x="202819" y="172552"/>
                    <a:pt x="202819" y="135213"/>
                  </a:cubicBezTo>
                  <a:cubicBezTo>
                    <a:pt x="202768" y="97894"/>
                    <a:pt x="172531" y="67657"/>
                    <a:pt x="135213" y="67606"/>
                  </a:cubicBezTo>
                  <a:close/>
                </a:path>
              </a:pathLst>
            </a:custGeom>
            <a:noFill/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798D7BD2-D462-EB8E-5F8E-E56ABA8B3E17}"/>
                </a:ext>
              </a:extLst>
            </p:cNvPr>
            <p:cNvSpPr/>
            <p:nvPr/>
          </p:nvSpPr>
          <p:spPr>
            <a:xfrm>
              <a:off x="2053960" y="3595277"/>
              <a:ext cx="540850" cy="405637"/>
            </a:xfrm>
            <a:custGeom>
              <a:avLst/>
              <a:gdLst>
                <a:gd name="connsiteX0" fmla="*/ 533309 w 540850"/>
                <a:gd name="connsiteY0" fmla="*/ 185191 h 405637"/>
                <a:gd name="connsiteX1" fmla="*/ 270425 w 540850"/>
                <a:gd name="connsiteY1" fmla="*/ 0 h 405637"/>
                <a:gd name="connsiteX2" fmla="*/ 7541 w 540850"/>
                <a:gd name="connsiteY2" fmla="*/ 185191 h 405637"/>
                <a:gd name="connsiteX3" fmla="*/ 0 w 540850"/>
                <a:gd name="connsiteY3" fmla="*/ 202819 h 405637"/>
                <a:gd name="connsiteX4" fmla="*/ 7541 w 540850"/>
                <a:gd name="connsiteY4" fmla="*/ 220447 h 405637"/>
                <a:gd name="connsiteX5" fmla="*/ 270425 w 540850"/>
                <a:gd name="connsiteY5" fmla="*/ 405638 h 405637"/>
                <a:gd name="connsiteX6" fmla="*/ 533309 w 540850"/>
                <a:gd name="connsiteY6" fmla="*/ 220447 h 405637"/>
                <a:gd name="connsiteX7" fmla="*/ 540851 w 540850"/>
                <a:gd name="connsiteY7" fmla="*/ 202819 h 405637"/>
                <a:gd name="connsiteX8" fmla="*/ 270425 w 540850"/>
                <a:gd name="connsiteY8" fmla="*/ 338032 h 405637"/>
                <a:gd name="connsiteX9" fmla="*/ 135213 w 540850"/>
                <a:gd name="connsiteY9" fmla="*/ 202819 h 405637"/>
                <a:gd name="connsiteX10" fmla="*/ 270425 w 540850"/>
                <a:gd name="connsiteY10" fmla="*/ 67606 h 405637"/>
                <a:gd name="connsiteX11" fmla="*/ 405638 w 540850"/>
                <a:gd name="connsiteY11" fmla="*/ 202819 h 405637"/>
                <a:gd name="connsiteX12" fmla="*/ 270425 w 540850"/>
                <a:gd name="connsiteY12" fmla="*/ 338032 h 40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0850" h="405637">
                  <a:moveTo>
                    <a:pt x="533309" y="185191"/>
                  </a:moveTo>
                  <a:cubicBezTo>
                    <a:pt x="490612" y="76436"/>
                    <a:pt x="387208" y="3590"/>
                    <a:pt x="270425" y="0"/>
                  </a:cubicBezTo>
                  <a:cubicBezTo>
                    <a:pt x="153642" y="3590"/>
                    <a:pt x="50238" y="76436"/>
                    <a:pt x="7541" y="185191"/>
                  </a:cubicBezTo>
                  <a:lnTo>
                    <a:pt x="0" y="202819"/>
                  </a:lnTo>
                  <a:lnTo>
                    <a:pt x="7541" y="220447"/>
                  </a:lnTo>
                  <a:cubicBezTo>
                    <a:pt x="50238" y="329202"/>
                    <a:pt x="153642" y="402048"/>
                    <a:pt x="270425" y="405638"/>
                  </a:cubicBezTo>
                  <a:cubicBezTo>
                    <a:pt x="387208" y="402048"/>
                    <a:pt x="490612" y="329202"/>
                    <a:pt x="533309" y="220447"/>
                  </a:cubicBezTo>
                  <a:lnTo>
                    <a:pt x="540851" y="202819"/>
                  </a:lnTo>
                  <a:close/>
                  <a:moveTo>
                    <a:pt x="270425" y="338032"/>
                  </a:moveTo>
                  <a:cubicBezTo>
                    <a:pt x="195751" y="338032"/>
                    <a:pt x="135213" y="277494"/>
                    <a:pt x="135213" y="202819"/>
                  </a:cubicBezTo>
                  <a:cubicBezTo>
                    <a:pt x="135213" y="128144"/>
                    <a:pt x="195751" y="67606"/>
                    <a:pt x="270425" y="67606"/>
                  </a:cubicBezTo>
                  <a:cubicBezTo>
                    <a:pt x="345100" y="67606"/>
                    <a:pt x="405638" y="128144"/>
                    <a:pt x="405638" y="202819"/>
                  </a:cubicBezTo>
                  <a:cubicBezTo>
                    <a:pt x="405553" y="277460"/>
                    <a:pt x="345066" y="337947"/>
                    <a:pt x="270425" y="338032"/>
                  </a:cubicBezTo>
                  <a:close/>
                </a:path>
              </a:pathLst>
            </a:custGeom>
            <a:solidFill>
              <a:schemeClr val="tx1"/>
            </a:solidFill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C9DE2DB7-D9FB-3354-F262-56BFF9C3F0DD}"/>
                </a:ext>
              </a:extLst>
            </p:cNvPr>
            <p:cNvSpPr/>
            <p:nvPr/>
          </p:nvSpPr>
          <p:spPr>
            <a:xfrm>
              <a:off x="1749731" y="3054427"/>
              <a:ext cx="743669" cy="946488"/>
            </a:xfrm>
            <a:custGeom>
              <a:avLst/>
              <a:gdLst>
                <a:gd name="connsiteX0" fmla="*/ 236622 w 743669"/>
                <a:gd name="connsiteY0" fmla="*/ 878882 h 946488"/>
                <a:gd name="connsiteX1" fmla="*/ 67606 w 743669"/>
                <a:gd name="connsiteY1" fmla="*/ 878882 h 946488"/>
                <a:gd name="connsiteX2" fmla="*/ 67606 w 743669"/>
                <a:gd name="connsiteY2" fmla="*/ 169016 h 946488"/>
                <a:gd name="connsiteX3" fmla="*/ 169016 w 743669"/>
                <a:gd name="connsiteY3" fmla="*/ 169016 h 946488"/>
                <a:gd name="connsiteX4" fmla="*/ 169016 w 743669"/>
                <a:gd name="connsiteY4" fmla="*/ 270425 h 946488"/>
                <a:gd name="connsiteX5" fmla="*/ 574654 w 743669"/>
                <a:gd name="connsiteY5" fmla="*/ 270425 h 946488"/>
                <a:gd name="connsiteX6" fmla="*/ 574654 w 743669"/>
                <a:gd name="connsiteY6" fmla="*/ 169016 h 946488"/>
                <a:gd name="connsiteX7" fmla="*/ 676063 w 743669"/>
                <a:gd name="connsiteY7" fmla="*/ 169016 h 946488"/>
                <a:gd name="connsiteX8" fmla="*/ 676063 w 743669"/>
                <a:gd name="connsiteY8" fmla="*/ 473244 h 946488"/>
                <a:gd name="connsiteX9" fmla="*/ 743669 w 743669"/>
                <a:gd name="connsiteY9" fmla="*/ 473244 h 946488"/>
                <a:gd name="connsiteX10" fmla="*/ 743669 w 743669"/>
                <a:gd name="connsiteY10" fmla="*/ 169016 h 946488"/>
                <a:gd name="connsiteX11" fmla="*/ 676063 w 743669"/>
                <a:gd name="connsiteY11" fmla="*/ 101409 h 946488"/>
                <a:gd name="connsiteX12" fmla="*/ 574654 w 743669"/>
                <a:gd name="connsiteY12" fmla="*/ 101409 h 946488"/>
                <a:gd name="connsiteX13" fmla="*/ 574654 w 743669"/>
                <a:gd name="connsiteY13" fmla="*/ 67606 h 946488"/>
                <a:gd name="connsiteX14" fmla="*/ 507047 w 743669"/>
                <a:gd name="connsiteY14" fmla="*/ 0 h 946488"/>
                <a:gd name="connsiteX15" fmla="*/ 236622 w 743669"/>
                <a:gd name="connsiteY15" fmla="*/ 0 h 946488"/>
                <a:gd name="connsiteX16" fmla="*/ 169016 w 743669"/>
                <a:gd name="connsiteY16" fmla="*/ 67606 h 946488"/>
                <a:gd name="connsiteX17" fmla="*/ 169016 w 743669"/>
                <a:gd name="connsiteY17" fmla="*/ 101409 h 946488"/>
                <a:gd name="connsiteX18" fmla="*/ 67606 w 743669"/>
                <a:gd name="connsiteY18" fmla="*/ 101409 h 946488"/>
                <a:gd name="connsiteX19" fmla="*/ 0 w 743669"/>
                <a:gd name="connsiteY19" fmla="*/ 169016 h 946488"/>
                <a:gd name="connsiteX20" fmla="*/ 0 w 743669"/>
                <a:gd name="connsiteY20" fmla="*/ 878882 h 946488"/>
                <a:gd name="connsiteX21" fmla="*/ 67606 w 743669"/>
                <a:gd name="connsiteY21" fmla="*/ 946488 h 946488"/>
                <a:gd name="connsiteX22" fmla="*/ 236622 w 743669"/>
                <a:gd name="connsiteY22" fmla="*/ 946488 h 946488"/>
                <a:gd name="connsiteX23" fmla="*/ 236622 w 743669"/>
                <a:gd name="connsiteY23" fmla="*/ 67606 h 946488"/>
                <a:gd name="connsiteX24" fmla="*/ 507047 w 743669"/>
                <a:gd name="connsiteY24" fmla="*/ 67606 h 946488"/>
                <a:gd name="connsiteX25" fmla="*/ 507047 w 743669"/>
                <a:gd name="connsiteY25" fmla="*/ 202819 h 946488"/>
                <a:gd name="connsiteX26" fmla="*/ 236622 w 743669"/>
                <a:gd name="connsiteY26" fmla="*/ 202819 h 94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43669" h="946488">
                  <a:moveTo>
                    <a:pt x="236622" y="878882"/>
                  </a:moveTo>
                  <a:lnTo>
                    <a:pt x="67606" y="878882"/>
                  </a:lnTo>
                  <a:lnTo>
                    <a:pt x="67606" y="169016"/>
                  </a:lnTo>
                  <a:lnTo>
                    <a:pt x="169016" y="169016"/>
                  </a:lnTo>
                  <a:lnTo>
                    <a:pt x="169016" y="270425"/>
                  </a:lnTo>
                  <a:lnTo>
                    <a:pt x="574654" y="270425"/>
                  </a:lnTo>
                  <a:lnTo>
                    <a:pt x="574654" y="169016"/>
                  </a:lnTo>
                  <a:lnTo>
                    <a:pt x="676063" y="169016"/>
                  </a:lnTo>
                  <a:lnTo>
                    <a:pt x="676063" y="473244"/>
                  </a:lnTo>
                  <a:lnTo>
                    <a:pt x="743669" y="473244"/>
                  </a:lnTo>
                  <a:lnTo>
                    <a:pt x="743669" y="169016"/>
                  </a:lnTo>
                  <a:cubicBezTo>
                    <a:pt x="743669" y="131678"/>
                    <a:pt x="713402" y="101409"/>
                    <a:pt x="676063" y="101409"/>
                  </a:cubicBezTo>
                  <a:lnTo>
                    <a:pt x="574654" y="101409"/>
                  </a:lnTo>
                  <a:lnTo>
                    <a:pt x="574654" y="67606"/>
                  </a:lnTo>
                  <a:cubicBezTo>
                    <a:pt x="574654" y="30268"/>
                    <a:pt x="544386" y="0"/>
                    <a:pt x="507047" y="0"/>
                  </a:cubicBezTo>
                  <a:lnTo>
                    <a:pt x="236622" y="0"/>
                  </a:lnTo>
                  <a:cubicBezTo>
                    <a:pt x="199283" y="0"/>
                    <a:pt x="169016" y="30268"/>
                    <a:pt x="169016" y="67606"/>
                  </a:cubicBezTo>
                  <a:lnTo>
                    <a:pt x="169016" y="101409"/>
                  </a:lnTo>
                  <a:lnTo>
                    <a:pt x="67606" y="101409"/>
                  </a:lnTo>
                  <a:cubicBezTo>
                    <a:pt x="30268" y="101409"/>
                    <a:pt x="0" y="131678"/>
                    <a:pt x="0" y="169016"/>
                  </a:cubicBezTo>
                  <a:lnTo>
                    <a:pt x="0" y="878882"/>
                  </a:lnTo>
                  <a:cubicBezTo>
                    <a:pt x="0" y="916221"/>
                    <a:pt x="30268" y="946488"/>
                    <a:pt x="67606" y="946488"/>
                  </a:cubicBezTo>
                  <a:lnTo>
                    <a:pt x="236622" y="946488"/>
                  </a:lnTo>
                  <a:close/>
                  <a:moveTo>
                    <a:pt x="236622" y="67606"/>
                  </a:moveTo>
                  <a:lnTo>
                    <a:pt x="507047" y="67606"/>
                  </a:lnTo>
                  <a:lnTo>
                    <a:pt x="507047" y="202819"/>
                  </a:lnTo>
                  <a:lnTo>
                    <a:pt x="236622" y="202819"/>
                  </a:lnTo>
                  <a:close/>
                </a:path>
              </a:pathLst>
            </a:custGeom>
            <a:solidFill>
              <a:schemeClr val="tx1"/>
            </a:solidFill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ADB94215-6F74-2A2D-F557-BB4C01FCC968}"/>
                </a:ext>
              </a:extLst>
            </p:cNvPr>
            <p:cNvSpPr/>
            <p:nvPr/>
          </p:nvSpPr>
          <p:spPr>
            <a:xfrm>
              <a:off x="1580716" y="2986821"/>
              <a:ext cx="1081701" cy="1081701"/>
            </a:xfrm>
            <a:custGeom>
              <a:avLst/>
              <a:gdLst>
                <a:gd name="connsiteX0" fmla="*/ 0 w 1081701"/>
                <a:gd name="connsiteY0" fmla="*/ 0 h 1081701"/>
                <a:gd name="connsiteX1" fmla="*/ 1081701 w 1081701"/>
                <a:gd name="connsiteY1" fmla="*/ 0 h 1081701"/>
                <a:gd name="connsiteX2" fmla="*/ 1081701 w 1081701"/>
                <a:gd name="connsiteY2" fmla="*/ 1081701 h 1081701"/>
                <a:gd name="connsiteX3" fmla="*/ 0 w 1081701"/>
                <a:gd name="connsiteY3" fmla="*/ 1081701 h 1081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701" h="1081701">
                  <a:moveTo>
                    <a:pt x="0" y="0"/>
                  </a:moveTo>
                  <a:lnTo>
                    <a:pt x="1081701" y="0"/>
                  </a:lnTo>
                  <a:lnTo>
                    <a:pt x="1081701" y="1081701"/>
                  </a:lnTo>
                  <a:lnTo>
                    <a:pt x="0" y="1081701"/>
                  </a:lnTo>
                  <a:close/>
                </a:path>
              </a:pathLst>
            </a:custGeom>
            <a:noFill/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31791C04-5219-511A-0EE7-D0CE40F9B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872316"/>
              </p:ext>
            </p:extLst>
          </p:nvPr>
        </p:nvGraphicFramePr>
        <p:xfrm>
          <a:off x="671073" y="3098087"/>
          <a:ext cx="9240008" cy="3527128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2218875">
                  <a:extLst>
                    <a:ext uri="{9D8B030D-6E8A-4147-A177-3AD203B41FA5}">
                      <a16:colId xmlns:a16="http://schemas.microsoft.com/office/drawing/2014/main" val="3352815024"/>
                    </a:ext>
                  </a:extLst>
                </a:gridCol>
                <a:gridCol w="3467171">
                  <a:extLst>
                    <a:ext uri="{9D8B030D-6E8A-4147-A177-3AD203B41FA5}">
                      <a16:colId xmlns:a16="http://schemas.microsoft.com/office/drawing/2014/main" val="3673876307"/>
                    </a:ext>
                  </a:extLst>
                </a:gridCol>
                <a:gridCol w="3553962">
                  <a:extLst>
                    <a:ext uri="{9D8B030D-6E8A-4147-A177-3AD203B41FA5}">
                      <a16:colId xmlns:a16="http://schemas.microsoft.com/office/drawing/2014/main" val="727219187"/>
                    </a:ext>
                  </a:extLst>
                </a:gridCol>
              </a:tblGrid>
              <a:tr h="320987">
                <a:tc>
                  <a:txBody>
                    <a:bodyPr/>
                    <a:lstStyle/>
                    <a:p>
                      <a:r>
                        <a:rPr lang="de-DE" sz="1900" b="1"/>
                        <a:t>Aspekt</a:t>
                      </a:r>
                      <a:endParaRPr lang="de-DE" sz="1900"/>
                    </a:p>
                  </a:txBody>
                  <a:tcPr marL="94621" marR="94621" marT="47310" marB="47310" anchor="ctr"/>
                </a:tc>
                <a:tc>
                  <a:txBody>
                    <a:bodyPr/>
                    <a:lstStyle/>
                    <a:p>
                      <a:r>
                        <a:rPr lang="de-DE" sz="1900" b="1" dirty="0"/>
                        <a:t>Future</a:t>
                      </a:r>
                      <a:endParaRPr lang="de-DE" sz="1900" dirty="0"/>
                    </a:p>
                  </a:txBody>
                  <a:tcPr marL="94621" marR="94621" marT="47310" marB="47310" anchor="ctr"/>
                </a:tc>
                <a:tc>
                  <a:txBody>
                    <a:bodyPr/>
                    <a:lstStyle/>
                    <a:p>
                      <a:r>
                        <a:rPr lang="de-DE" sz="1900" b="1"/>
                        <a:t>Task (fpdart)</a:t>
                      </a:r>
                      <a:endParaRPr lang="de-DE" sz="1900"/>
                    </a:p>
                  </a:txBody>
                  <a:tcPr marL="94621" marR="94621" marT="47310" marB="47310" anchor="ctr"/>
                </a:tc>
                <a:extLst>
                  <a:ext uri="{0D108BD9-81ED-4DB2-BD59-A6C34878D82A}">
                    <a16:rowId xmlns:a16="http://schemas.microsoft.com/office/drawing/2014/main" val="2307075094"/>
                  </a:ext>
                </a:extLst>
              </a:tr>
              <a:tr h="560864">
                <a:tc>
                  <a:txBody>
                    <a:bodyPr/>
                    <a:lstStyle/>
                    <a:p>
                      <a:r>
                        <a:rPr lang="de-DE" sz="1900" b="1"/>
                        <a:t>Fehlerbehandlung</a:t>
                      </a:r>
                      <a:endParaRPr lang="de-DE" sz="1900"/>
                    </a:p>
                  </a:txBody>
                  <a:tcPr marL="94621" marR="94621" marT="47310" marB="47310" anchor="ctr"/>
                </a:tc>
                <a:tc>
                  <a:txBody>
                    <a:bodyPr/>
                    <a:lstStyle/>
                    <a:p>
                      <a:r>
                        <a:rPr lang="de-DE" sz="1900" dirty="0"/>
                        <a:t>Durch Ausnahmen (</a:t>
                      </a:r>
                      <a:r>
                        <a:rPr lang="de-DE" sz="1900" dirty="0" err="1"/>
                        <a:t>try</a:t>
                      </a:r>
                      <a:r>
                        <a:rPr lang="de-DE" sz="1900" dirty="0"/>
                        <a:t>-catch)</a:t>
                      </a:r>
                    </a:p>
                  </a:txBody>
                  <a:tcPr marL="94621" marR="94621" marT="47310" marB="47310" anchor="ctr"/>
                </a:tc>
                <a:tc>
                  <a:txBody>
                    <a:bodyPr/>
                    <a:lstStyle/>
                    <a:p>
                      <a:r>
                        <a:rPr lang="en-US" sz="1900" dirty="0" err="1"/>
                        <a:t>Explizit</a:t>
                      </a:r>
                      <a:r>
                        <a:rPr lang="en-US" sz="1900" dirty="0"/>
                        <a:t> </a:t>
                      </a:r>
                      <a:r>
                        <a:rPr lang="en-US" sz="1900" dirty="0" err="1"/>
                        <a:t>durch</a:t>
                      </a:r>
                      <a:r>
                        <a:rPr lang="en-US" sz="1900" dirty="0"/>
                        <a:t> Either (</a:t>
                      </a: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Left</a:t>
                      </a:r>
                      <a:r>
                        <a:rPr lang="en-US" sz="1900" dirty="0"/>
                        <a:t>, </a:t>
                      </a:r>
                      <a:r>
                        <a:rPr lang="en-US" sz="1900" dirty="0">
                          <a:solidFill>
                            <a:srgbClr val="00B0F0"/>
                          </a:solidFill>
                        </a:rPr>
                        <a:t>Right</a:t>
                      </a:r>
                      <a:r>
                        <a:rPr lang="en-US" sz="1900" dirty="0"/>
                        <a:t>)</a:t>
                      </a:r>
                    </a:p>
                  </a:txBody>
                  <a:tcPr marL="94621" marR="94621" marT="47310" marB="47310" anchor="ctr"/>
                </a:tc>
                <a:extLst>
                  <a:ext uri="{0D108BD9-81ED-4DB2-BD59-A6C34878D82A}">
                    <a16:rowId xmlns:a16="http://schemas.microsoft.com/office/drawing/2014/main" val="2204070065"/>
                  </a:ext>
                </a:extLst>
              </a:tr>
              <a:tr h="560864">
                <a:tc>
                  <a:txBody>
                    <a:bodyPr/>
                    <a:lstStyle/>
                    <a:p>
                      <a:r>
                        <a:rPr lang="de-DE" sz="1900" b="1" dirty="0"/>
                        <a:t>Typensicherheit</a:t>
                      </a:r>
                      <a:endParaRPr lang="de-DE" sz="1900" dirty="0"/>
                    </a:p>
                  </a:txBody>
                  <a:tcPr marL="94621" marR="94621" marT="47310" marB="47310" anchor="ctr"/>
                </a:tc>
                <a:tc>
                  <a:txBody>
                    <a:bodyPr/>
                    <a:lstStyle/>
                    <a:p>
                      <a:r>
                        <a:rPr lang="de-DE" sz="1900" dirty="0"/>
                        <a:t>Fehler sind </a:t>
                      </a:r>
                      <a:r>
                        <a:rPr lang="de-DE" sz="1900" dirty="0" err="1"/>
                        <a:t>untypisiert</a:t>
                      </a:r>
                      <a:r>
                        <a:rPr lang="de-DE" sz="1900" dirty="0"/>
                        <a:t> (</a:t>
                      </a:r>
                      <a:r>
                        <a:rPr lang="de-DE" sz="1900" dirty="0" err="1"/>
                        <a:t>Exception</a:t>
                      </a:r>
                      <a:r>
                        <a:rPr lang="de-DE" sz="1900" dirty="0"/>
                        <a:t>)</a:t>
                      </a:r>
                    </a:p>
                  </a:txBody>
                  <a:tcPr marL="94621" marR="94621" marT="47310" marB="47310" anchor="ctr"/>
                </a:tc>
                <a:tc>
                  <a:txBody>
                    <a:bodyPr/>
                    <a:lstStyle/>
                    <a:p>
                      <a:r>
                        <a:rPr lang="de-DE" sz="1900" dirty="0"/>
                        <a:t>Fehler sind typisiert (</a:t>
                      </a:r>
                      <a:r>
                        <a:rPr lang="de-DE" sz="1900" dirty="0" err="1">
                          <a:solidFill>
                            <a:srgbClr val="FF0000"/>
                          </a:solidFill>
                        </a:rPr>
                        <a:t>Left</a:t>
                      </a:r>
                      <a:r>
                        <a:rPr lang="de-DE" sz="1900" dirty="0"/>
                        <a:t>)</a:t>
                      </a:r>
                    </a:p>
                  </a:txBody>
                  <a:tcPr marL="94621" marR="94621" marT="47310" marB="47310" anchor="ctr"/>
                </a:tc>
                <a:extLst>
                  <a:ext uri="{0D108BD9-81ED-4DB2-BD59-A6C34878D82A}">
                    <a16:rowId xmlns:a16="http://schemas.microsoft.com/office/drawing/2014/main" val="2960207795"/>
                  </a:ext>
                </a:extLst>
              </a:tr>
              <a:tr h="563206">
                <a:tc>
                  <a:txBody>
                    <a:bodyPr/>
                    <a:lstStyle/>
                    <a:p>
                      <a:r>
                        <a:rPr lang="de-DE" sz="1900" b="1"/>
                        <a:t>Verkettung</a:t>
                      </a:r>
                      <a:endParaRPr lang="de-DE" sz="1900"/>
                    </a:p>
                  </a:txBody>
                  <a:tcPr marL="94621" marR="94621" marT="47310" marB="47310" anchor="ctr"/>
                </a:tc>
                <a:tc>
                  <a:txBody>
                    <a:bodyPr/>
                    <a:lstStyle/>
                    <a:p>
                      <a:r>
                        <a:rPr lang="de-DE" sz="1900" dirty="0"/>
                        <a:t>Imperativ mit </a:t>
                      </a:r>
                      <a:r>
                        <a:rPr lang="de-DE" sz="1900" dirty="0" err="1"/>
                        <a:t>then</a:t>
                      </a:r>
                      <a:r>
                        <a:rPr lang="de-DE" sz="1900" dirty="0"/>
                        <a:t>() und </a:t>
                      </a:r>
                      <a:r>
                        <a:rPr lang="de-DE" sz="1900" dirty="0" err="1"/>
                        <a:t>catchError</a:t>
                      </a:r>
                      <a:endParaRPr lang="de-DE" sz="1900" dirty="0"/>
                    </a:p>
                  </a:txBody>
                  <a:tcPr marL="94621" marR="94621" marT="47310" marB="47310" anchor="ctr"/>
                </a:tc>
                <a:tc>
                  <a:txBody>
                    <a:bodyPr/>
                    <a:lstStyle/>
                    <a:p>
                      <a:r>
                        <a:rPr lang="de-DE" sz="1900" dirty="0"/>
                        <a:t>Deklarativ mit </a:t>
                      </a:r>
                      <a:r>
                        <a:rPr lang="de-DE" sz="1900" dirty="0" err="1"/>
                        <a:t>map</a:t>
                      </a:r>
                      <a:r>
                        <a:rPr lang="de-DE" sz="1900" dirty="0"/>
                        <a:t> und </a:t>
                      </a:r>
                      <a:r>
                        <a:rPr lang="de-DE" sz="1900" dirty="0" err="1"/>
                        <a:t>flatMap</a:t>
                      </a:r>
                      <a:endParaRPr lang="de-DE" sz="1900" dirty="0"/>
                    </a:p>
                  </a:txBody>
                  <a:tcPr marL="94621" marR="94621" marT="47310" marB="47310" anchor="ctr"/>
                </a:tc>
                <a:extLst>
                  <a:ext uri="{0D108BD9-81ED-4DB2-BD59-A6C34878D82A}">
                    <a16:rowId xmlns:a16="http://schemas.microsoft.com/office/drawing/2014/main" val="498587863"/>
                  </a:ext>
                </a:extLst>
              </a:tr>
              <a:tr h="560864">
                <a:tc>
                  <a:txBody>
                    <a:bodyPr/>
                    <a:lstStyle/>
                    <a:p>
                      <a:r>
                        <a:rPr lang="de-DE" sz="1900" b="1"/>
                        <a:t>Lazy Evaluation</a:t>
                      </a:r>
                      <a:endParaRPr lang="de-DE" sz="1900"/>
                    </a:p>
                  </a:txBody>
                  <a:tcPr marL="94621" marR="94621" marT="47310" marB="47310" anchor="ctr"/>
                </a:tc>
                <a:tc>
                  <a:txBody>
                    <a:bodyPr/>
                    <a:lstStyle/>
                    <a:p>
                      <a:r>
                        <a:rPr lang="de-DE" sz="1900" dirty="0"/>
                        <a:t>Berechnung startet sofort</a:t>
                      </a:r>
                    </a:p>
                  </a:txBody>
                  <a:tcPr marL="94621" marR="94621" marT="47310" marB="47310" anchor="ctr"/>
                </a:tc>
                <a:tc>
                  <a:txBody>
                    <a:bodyPr/>
                    <a:lstStyle/>
                    <a:p>
                      <a:r>
                        <a:rPr lang="de-DE" sz="1900" dirty="0"/>
                        <a:t>Berechnung startet erst mit </a:t>
                      </a:r>
                      <a:r>
                        <a:rPr lang="de-DE" sz="1900" dirty="0" err="1"/>
                        <a:t>run</a:t>
                      </a:r>
                      <a:r>
                        <a:rPr lang="de-DE" sz="1900" dirty="0"/>
                        <a:t>()</a:t>
                      </a:r>
                    </a:p>
                  </a:txBody>
                  <a:tcPr marL="94621" marR="94621" marT="47310" marB="47310" anchor="ctr"/>
                </a:tc>
                <a:extLst>
                  <a:ext uri="{0D108BD9-81ED-4DB2-BD59-A6C34878D82A}">
                    <a16:rowId xmlns:a16="http://schemas.microsoft.com/office/drawing/2014/main" val="2112848220"/>
                  </a:ext>
                </a:extLst>
              </a:tr>
              <a:tr h="563206">
                <a:tc>
                  <a:txBody>
                    <a:bodyPr/>
                    <a:lstStyle/>
                    <a:p>
                      <a:r>
                        <a:rPr lang="de-DE" sz="1900" b="1"/>
                        <a:t>Lesbarkeit</a:t>
                      </a:r>
                      <a:endParaRPr lang="de-DE" sz="1900"/>
                    </a:p>
                  </a:txBody>
                  <a:tcPr marL="94621" marR="94621" marT="47310" marB="47310" anchor="ctr"/>
                </a:tc>
                <a:tc>
                  <a:txBody>
                    <a:bodyPr/>
                    <a:lstStyle/>
                    <a:p>
                      <a:r>
                        <a:rPr lang="de-DE" sz="1900" dirty="0"/>
                        <a:t>Schwer lesbar bei komplexen Abläufen</a:t>
                      </a:r>
                    </a:p>
                  </a:txBody>
                  <a:tcPr marL="94621" marR="94621" marT="47310" marB="47310" anchor="ctr"/>
                </a:tc>
                <a:tc>
                  <a:txBody>
                    <a:bodyPr/>
                    <a:lstStyle/>
                    <a:p>
                      <a:r>
                        <a:rPr lang="de-DE" sz="1900" dirty="0"/>
                        <a:t>Klar und deklarativ</a:t>
                      </a:r>
                    </a:p>
                  </a:txBody>
                  <a:tcPr marL="94621" marR="94621" marT="47310" marB="47310" anchor="ctr"/>
                </a:tc>
                <a:extLst>
                  <a:ext uri="{0D108BD9-81ED-4DB2-BD59-A6C34878D82A}">
                    <a16:rowId xmlns:a16="http://schemas.microsoft.com/office/drawing/2014/main" val="2011102444"/>
                  </a:ext>
                </a:extLst>
              </a:tr>
            </a:tbl>
          </a:graphicData>
        </a:graphic>
      </p:graphicFrame>
      <p:sp>
        <p:nvSpPr>
          <p:cNvPr id="32" name="Textfeld 31">
            <a:extLst>
              <a:ext uri="{FF2B5EF4-FFF2-40B4-BE49-F238E27FC236}">
                <a16:creationId xmlns:a16="http://schemas.microsoft.com/office/drawing/2014/main" id="{63CAF26B-09A5-FA43-DD9A-E7DC3AAE58EC}"/>
              </a:ext>
            </a:extLst>
          </p:cNvPr>
          <p:cNvSpPr txBox="1"/>
          <p:nvPr/>
        </p:nvSpPr>
        <p:spPr>
          <a:xfrm>
            <a:off x="639568" y="2300516"/>
            <a:ext cx="110393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/>
              <a:t>Task&lt;</a:t>
            </a:r>
            <a:r>
              <a:rPr lang="de-DE" sz="2000" b="1" dirty="0">
                <a:solidFill>
                  <a:srgbClr val="00B0F0"/>
                </a:solidFill>
              </a:rPr>
              <a:t>T</a:t>
            </a:r>
            <a:r>
              <a:rPr lang="de-DE" sz="2000" b="1" dirty="0"/>
              <a:t>&gt;</a:t>
            </a:r>
            <a:r>
              <a:rPr lang="de-DE" sz="2000" dirty="0"/>
              <a:t>: Asynchrone Berechnung, die bei Bedarf ausgeführt wird (</a:t>
            </a:r>
            <a:r>
              <a:rPr lang="de-DE" sz="2000" dirty="0" err="1"/>
              <a:t>lazy</a:t>
            </a:r>
            <a:r>
              <a:rPr lang="de-DE" sz="2000" dirty="0"/>
              <a:t>).</a:t>
            </a:r>
          </a:p>
          <a:p>
            <a:r>
              <a:rPr lang="de-DE" sz="2000" b="1" dirty="0" err="1"/>
              <a:t>TaskEither</a:t>
            </a:r>
            <a:r>
              <a:rPr lang="de-DE" sz="2000" b="1" dirty="0"/>
              <a:t>&lt;</a:t>
            </a:r>
            <a:r>
              <a:rPr lang="de-DE" sz="2000" b="1" dirty="0">
                <a:solidFill>
                  <a:srgbClr val="FF0000"/>
                </a:solidFill>
              </a:rPr>
              <a:t>L</a:t>
            </a:r>
            <a:r>
              <a:rPr lang="de-DE" sz="2000" b="1" dirty="0"/>
              <a:t>,</a:t>
            </a:r>
            <a:r>
              <a:rPr lang="de-DE" sz="2000" b="1" dirty="0">
                <a:solidFill>
                  <a:srgbClr val="00B0F0"/>
                </a:solidFill>
              </a:rPr>
              <a:t>R</a:t>
            </a:r>
            <a:r>
              <a:rPr lang="de-DE" sz="2000" b="1" dirty="0"/>
              <a:t>&gt;</a:t>
            </a:r>
            <a:r>
              <a:rPr lang="de-DE" sz="2000" dirty="0"/>
              <a:t>: Asynchrone Berechnung mit funktionaler Fehlerbehandlung (</a:t>
            </a:r>
            <a:r>
              <a:rPr lang="de-DE" sz="2000" dirty="0" err="1"/>
              <a:t>Left</a:t>
            </a:r>
            <a:r>
              <a:rPr lang="de-DE" sz="2000" dirty="0"/>
              <a:t>, Right).</a:t>
            </a: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7CE276CB-1292-548D-4440-828D0C171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95411" y="429138"/>
            <a:ext cx="1457021" cy="145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6655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46F56-8689-0C2A-1ED1-D223073E2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 39">
            <a:extLst>
              <a:ext uri="{FF2B5EF4-FFF2-40B4-BE49-F238E27FC236}">
                <a16:creationId xmlns:a16="http://schemas.microsoft.com/office/drawing/2014/main" id="{03E0CB3C-28F5-256C-A79B-5C00F23EE3E2}"/>
              </a:ext>
            </a:extLst>
          </p:cNvPr>
          <p:cNvSpPr/>
          <p:nvPr/>
        </p:nvSpPr>
        <p:spPr>
          <a:xfrm>
            <a:off x="0" y="0"/>
            <a:ext cx="12192000" cy="2179455"/>
          </a:xfrm>
          <a:prstGeom prst="rect">
            <a:avLst/>
          </a:prstGeom>
          <a:gradFill>
            <a:gsLst>
              <a:gs pos="0">
                <a:schemeClr val="accent2">
                  <a:lumMod val="67000"/>
                  <a:alpha val="20000"/>
                </a:schemeClr>
              </a:gs>
              <a:gs pos="41000">
                <a:srgbClr val="83B2DA"/>
              </a:gs>
              <a:gs pos="42000">
                <a:schemeClr val="accent2">
                  <a:lumMod val="97000"/>
                  <a:lumOff val="3000"/>
                  <a:alpha val="38000"/>
                </a:schemeClr>
              </a:gs>
              <a:gs pos="100000">
                <a:schemeClr val="accent2">
                  <a:lumMod val="60000"/>
                  <a:lumOff val="40000"/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76B699-7127-9DFB-CF0C-DB8CA03DF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 in </a:t>
            </a:r>
            <a:r>
              <a:rPr lang="de-DE" b="1" dirty="0" err="1"/>
              <a:t>fpdart</a:t>
            </a:r>
            <a:endParaRPr lang="de-DE" b="1" dirty="0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1F371C22-5135-8408-B06C-AFD39C4EF588}"/>
              </a:ext>
            </a:extLst>
          </p:cNvPr>
          <p:cNvSpPr/>
          <p:nvPr/>
        </p:nvSpPr>
        <p:spPr>
          <a:xfrm>
            <a:off x="983777" y="1482559"/>
            <a:ext cx="2302044" cy="44115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Task/</a:t>
            </a:r>
            <a:r>
              <a:rPr lang="de-DE" sz="2400" b="1" dirty="0" err="1"/>
              <a:t>TaskEither</a:t>
            </a:r>
            <a:endParaRPr lang="de-DE" sz="2400" b="1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A777CE46-B5CB-2090-EF8E-8D5FBC3B4E48}"/>
              </a:ext>
            </a:extLst>
          </p:cNvPr>
          <p:cNvGrpSpPr/>
          <p:nvPr/>
        </p:nvGrpSpPr>
        <p:grpSpPr>
          <a:xfrm>
            <a:off x="311802" y="1451979"/>
            <a:ext cx="442179" cy="442179"/>
            <a:chOff x="1580716" y="2986821"/>
            <a:chExt cx="1081701" cy="1081701"/>
          </a:xfrm>
        </p:grpSpPr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1A030B72-D617-EC86-503F-50914BE65AA4}"/>
                </a:ext>
              </a:extLst>
            </p:cNvPr>
            <p:cNvSpPr/>
            <p:nvPr/>
          </p:nvSpPr>
          <p:spPr>
            <a:xfrm>
              <a:off x="2256779" y="3730490"/>
              <a:ext cx="135212" cy="135212"/>
            </a:xfrm>
            <a:custGeom>
              <a:avLst/>
              <a:gdLst>
                <a:gd name="connsiteX0" fmla="*/ 135213 w 135212"/>
                <a:gd name="connsiteY0" fmla="*/ 67606 h 135212"/>
                <a:gd name="connsiteX1" fmla="*/ 67606 w 135212"/>
                <a:gd name="connsiteY1" fmla="*/ 135213 h 135212"/>
                <a:gd name="connsiteX2" fmla="*/ 0 w 135212"/>
                <a:gd name="connsiteY2" fmla="*/ 67606 h 135212"/>
                <a:gd name="connsiteX3" fmla="*/ 67606 w 135212"/>
                <a:gd name="connsiteY3" fmla="*/ 0 h 135212"/>
                <a:gd name="connsiteX4" fmla="*/ 135213 w 135212"/>
                <a:gd name="connsiteY4" fmla="*/ 67606 h 13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12" h="135212">
                  <a:moveTo>
                    <a:pt x="135213" y="67606"/>
                  </a:moveTo>
                  <a:cubicBezTo>
                    <a:pt x="135213" y="104944"/>
                    <a:pt x="104944" y="135213"/>
                    <a:pt x="67606" y="135213"/>
                  </a:cubicBezTo>
                  <a:cubicBezTo>
                    <a:pt x="30268" y="135213"/>
                    <a:pt x="0" y="104944"/>
                    <a:pt x="0" y="67606"/>
                  </a:cubicBezTo>
                  <a:cubicBezTo>
                    <a:pt x="0" y="30268"/>
                    <a:pt x="30268" y="0"/>
                    <a:pt x="67606" y="0"/>
                  </a:cubicBezTo>
                  <a:cubicBezTo>
                    <a:pt x="104944" y="0"/>
                    <a:pt x="135213" y="30268"/>
                    <a:pt x="135213" y="67606"/>
                  </a:cubicBezTo>
                  <a:close/>
                </a:path>
              </a:pathLst>
            </a:custGeom>
            <a:solidFill>
              <a:schemeClr val="tx1"/>
            </a:solidFill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7A916EA5-509D-4AD0-FEAF-532B716EC9AB}"/>
                </a:ext>
              </a:extLst>
            </p:cNvPr>
            <p:cNvSpPr/>
            <p:nvPr/>
          </p:nvSpPr>
          <p:spPr>
            <a:xfrm>
              <a:off x="2189172" y="3662884"/>
              <a:ext cx="270425" cy="270425"/>
            </a:xfrm>
            <a:custGeom>
              <a:avLst/>
              <a:gdLst>
                <a:gd name="connsiteX0" fmla="*/ 135213 w 270425"/>
                <a:gd name="connsiteY0" fmla="*/ 270425 h 270425"/>
                <a:gd name="connsiteX1" fmla="*/ 0 w 270425"/>
                <a:gd name="connsiteY1" fmla="*/ 135213 h 270425"/>
                <a:gd name="connsiteX2" fmla="*/ 135213 w 270425"/>
                <a:gd name="connsiteY2" fmla="*/ 0 h 270425"/>
                <a:gd name="connsiteX3" fmla="*/ 270425 w 270425"/>
                <a:gd name="connsiteY3" fmla="*/ 135213 h 270425"/>
                <a:gd name="connsiteX4" fmla="*/ 135213 w 270425"/>
                <a:gd name="connsiteY4" fmla="*/ 270425 h 270425"/>
                <a:gd name="connsiteX5" fmla="*/ 135213 w 270425"/>
                <a:gd name="connsiteY5" fmla="*/ 67606 h 270425"/>
                <a:gd name="connsiteX6" fmla="*/ 67606 w 270425"/>
                <a:gd name="connsiteY6" fmla="*/ 135213 h 270425"/>
                <a:gd name="connsiteX7" fmla="*/ 135213 w 270425"/>
                <a:gd name="connsiteY7" fmla="*/ 202819 h 270425"/>
                <a:gd name="connsiteX8" fmla="*/ 202819 w 270425"/>
                <a:gd name="connsiteY8" fmla="*/ 135213 h 270425"/>
                <a:gd name="connsiteX9" fmla="*/ 135213 w 270425"/>
                <a:gd name="connsiteY9" fmla="*/ 67606 h 27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425" h="270425">
                  <a:moveTo>
                    <a:pt x="135213" y="270425"/>
                  </a:moveTo>
                  <a:cubicBezTo>
                    <a:pt x="60538" y="270425"/>
                    <a:pt x="0" y="209887"/>
                    <a:pt x="0" y="135213"/>
                  </a:cubicBezTo>
                  <a:cubicBezTo>
                    <a:pt x="0" y="60538"/>
                    <a:pt x="60538" y="0"/>
                    <a:pt x="135213" y="0"/>
                  </a:cubicBezTo>
                  <a:cubicBezTo>
                    <a:pt x="209887" y="0"/>
                    <a:pt x="270425" y="60538"/>
                    <a:pt x="270425" y="135213"/>
                  </a:cubicBezTo>
                  <a:cubicBezTo>
                    <a:pt x="270354" y="209857"/>
                    <a:pt x="209857" y="270354"/>
                    <a:pt x="135213" y="270425"/>
                  </a:cubicBezTo>
                  <a:close/>
                  <a:moveTo>
                    <a:pt x="135213" y="67606"/>
                  </a:moveTo>
                  <a:cubicBezTo>
                    <a:pt x="97874" y="67606"/>
                    <a:pt x="67606" y="97874"/>
                    <a:pt x="67606" y="135213"/>
                  </a:cubicBezTo>
                  <a:cubicBezTo>
                    <a:pt x="67606" y="172552"/>
                    <a:pt x="97874" y="202819"/>
                    <a:pt x="135213" y="202819"/>
                  </a:cubicBezTo>
                  <a:cubicBezTo>
                    <a:pt x="172552" y="202819"/>
                    <a:pt x="202819" y="172552"/>
                    <a:pt x="202819" y="135213"/>
                  </a:cubicBezTo>
                  <a:cubicBezTo>
                    <a:pt x="202768" y="97894"/>
                    <a:pt x="172531" y="67657"/>
                    <a:pt x="135213" y="67606"/>
                  </a:cubicBezTo>
                  <a:close/>
                </a:path>
              </a:pathLst>
            </a:custGeom>
            <a:noFill/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E26D8D97-B153-FB08-E114-F57B7760F6A8}"/>
                </a:ext>
              </a:extLst>
            </p:cNvPr>
            <p:cNvSpPr/>
            <p:nvPr/>
          </p:nvSpPr>
          <p:spPr>
            <a:xfrm>
              <a:off x="2053960" y="3595277"/>
              <a:ext cx="540850" cy="405637"/>
            </a:xfrm>
            <a:custGeom>
              <a:avLst/>
              <a:gdLst>
                <a:gd name="connsiteX0" fmla="*/ 533309 w 540850"/>
                <a:gd name="connsiteY0" fmla="*/ 185191 h 405637"/>
                <a:gd name="connsiteX1" fmla="*/ 270425 w 540850"/>
                <a:gd name="connsiteY1" fmla="*/ 0 h 405637"/>
                <a:gd name="connsiteX2" fmla="*/ 7541 w 540850"/>
                <a:gd name="connsiteY2" fmla="*/ 185191 h 405637"/>
                <a:gd name="connsiteX3" fmla="*/ 0 w 540850"/>
                <a:gd name="connsiteY3" fmla="*/ 202819 h 405637"/>
                <a:gd name="connsiteX4" fmla="*/ 7541 w 540850"/>
                <a:gd name="connsiteY4" fmla="*/ 220447 h 405637"/>
                <a:gd name="connsiteX5" fmla="*/ 270425 w 540850"/>
                <a:gd name="connsiteY5" fmla="*/ 405638 h 405637"/>
                <a:gd name="connsiteX6" fmla="*/ 533309 w 540850"/>
                <a:gd name="connsiteY6" fmla="*/ 220447 h 405637"/>
                <a:gd name="connsiteX7" fmla="*/ 540851 w 540850"/>
                <a:gd name="connsiteY7" fmla="*/ 202819 h 405637"/>
                <a:gd name="connsiteX8" fmla="*/ 270425 w 540850"/>
                <a:gd name="connsiteY8" fmla="*/ 338032 h 405637"/>
                <a:gd name="connsiteX9" fmla="*/ 135213 w 540850"/>
                <a:gd name="connsiteY9" fmla="*/ 202819 h 405637"/>
                <a:gd name="connsiteX10" fmla="*/ 270425 w 540850"/>
                <a:gd name="connsiteY10" fmla="*/ 67606 h 405637"/>
                <a:gd name="connsiteX11" fmla="*/ 405638 w 540850"/>
                <a:gd name="connsiteY11" fmla="*/ 202819 h 405637"/>
                <a:gd name="connsiteX12" fmla="*/ 270425 w 540850"/>
                <a:gd name="connsiteY12" fmla="*/ 338032 h 40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0850" h="405637">
                  <a:moveTo>
                    <a:pt x="533309" y="185191"/>
                  </a:moveTo>
                  <a:cubicBezTo>
                    <a:pt x="490612" y="76436"/>
                    <a:pt x="387208" y="3590"/>
                    <a:pt x="270425" y="0"/>
                  </a:cubicBezTo>
                  <a:cubicBezTo>
                    <a:pt x="153642" y="3590"/>
                    <a:pt x="50238" y="76436"/>
                    <a:pt x="7541" y="185191"/>
                  </a:cubicBezTo>
                  <a:lnTo>
                    <a:pt x="0" y="202819"/>
                  </a:lnTo>
                  <a:lnTo>
                    <a:pt x="7541" y="220447"/>
                  </a:lnTo>
                  <a:cubicBezTo>
                    <a:pt x="50238" y="329202"/>
                    <a:pt x="153642" y="402048"/>
                    <a:pt x="270425" y="405638"/>
                  </a:cubicBezTo>
                  <a:cubicBezTo>
                    <a:pt x="387208" y="402048"/>
                    <a:pt x="490612" y="329202"/>
                    <a:pt x="533309" y="220447"/>
                  </a:cubicBezTo>
                  <a:lnTo>
                    <a:pt x="540851" y="202819"/>
                  </a:lnTo>
                  <a:close/>
                  <a:moveTo>
                    <a:pt x="270425" y="338032"/>
                  </a:moveTo>
                  <a:cubicBezTo>
                    <a:pt x="195751" y="338032"/>
                    <a:pt x="135213" y="277494"/>
                    <a:pt x="135213" y="202819"/>
                  </a:cubicBezTo>
                  <a:cubicBezTo>
                    <a:pt x="135213" y="128144"/>
                    <a:pt x="195751" y="67606"/>
                    <a:pt x="270425" y="67606"/>
                  </a:cubicBezTo>
                  <a:cubicBezTo>
                    <a:pt x="345100" y="67606"/>
                    <a:pt x="405638" y="128144"/>
                    <a:pt x="405638" y="202819"/>
                  </a:cubicBezTo>
                  <a:cubicBezTo>
                    <a:pt x="405553" y="277460"/>
                    <a:pt x="345066" y="337947"/>
                    <a:pt x="270425" y="338032"/>
                  </a:cubicBezTo>
                  <a:close/>
                </a:path>
              </a:pathLst>
            </a:custGeom>
            <a:solidFill>
              <a:schemeClr val="tx1"/>
            </a:solidFill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D29469FF-AEC4-032C-71C4-8EA28E6639A2}"/>
                </a:ext>
              </a:extLst>
            </p:cNvPr>
            <p:cNvSpPr/>
            <p:nvPr/>
          </p:nvSpPr>
          <p:spPr>
            <a:xfrm>
              <a:off x="1749731" y="3054427"/>
              <a:ext cx="743669" cy="946488"/>
            </a:xfrm>
            <a:custGeom>
              <a:avLst/>
              <a:gdLst>
                <a:gd name="connsiteX0" fmla="*/ 236622 w 743669"/>
                <a:gd name="connsiteY0" fmla="*/ 878882 h 946488"/>
                <a:gd name="connsiteX1" fmla="*/ 67606 w 743669"/>
                <a:gd name="connsiteY1" fmla="*/ 878882 h 946488"/>
                <a:gd name="connsiteX2" fmla="*/ 67606 w 743669"/>
                <a:gd name="connsiteY2" fmla="*/ 169016 h 946488"/>
                <a:gd name="connsiteX3" fmla="*/ 169016 w 743669"/>
                <a:gd name="connsiteY3" fmla="*/ 169016 h 946488"/>
                <a:gd name="connsiteX4" fmla="*/ 169016 w 743669"/>
                <a:gd name="connsiteY4" fmla="*/ 270425 h 946488"/>
                <a:gd name="connsiteX5" fmla="*/ 574654 w 743669"/>
                <a:gd name="connsiteY5" fmla="*/ 270425 h 946488"/>
                <a:gd name="connsiteX6" fmla="*/ 574654 w 743669"/>
                <a:gd name="connsiteY6" fmla="*/ 169016 h 946488"/>
                <a:gd name="connsiteX7" fmla="*/ 676063 w 743669"/>
                <a:gd name="connsiteY7" fmla="*/ 169016 h 946488"/>
                <a:gd name="connsiteX8" fmla="*/ 676063 w 743669"/>
                <a:gd name="connsiteY8" fmla="*/ 473244 h 946488"/>
                <a:gd name="connsiteX9" fmla="*/ 743669 w 743669"/>
                <a:gd name="connsiteY9" fmla="*/ 473244 h 946488"/>
                <a:gd name="connsiteX10" fmla="*/ 743669 w 743669"/>
                <a:gd name="connsiteY10" fmla="*/ 169016 h 946488"/>
                <a:gd name="connsiteX11" fmla="*/ 676063 w 743669"/>
                <a:gd name="connsiteY11" fmla="*/ 101409 h 946488"/>
                <a:gd name="connsiteX12" fmla="*/ 574654 w 743669"/>
                <a:gd name="connsiteY12" fmla="*/ 101409 h 946488"/>
                <a:gd name="connsiteX13" fmla="*/ 574654 w 743669"/>
                <a:gd name="connsiteY13" fmla="*/ 67606 h 946488"/>
                <a:gd name="connsiteX14" fmla="*/ 507047 w 743669"/>
                <a:gd name="connsiteY14" fmla="*/ 0 h 946488"/>
                <a:gd name="connsiteX15" fmla="*/ 236622 w 743669"/>
                <a:gd name="connsiteY15" fmla="*/ 0 h 946488"/>
                <a:gd name="connsiteX16" fmla="*/ 169016 w 743669"/>
                <a:gd name="connsiteY16" fmla="*/ 67606 h 946488"/>
                <a:gd name="connsiteX17" fmla="*/ 169016 w 743669"/>
                <a:gd name="connsiteY17" fmla="*/ 101409 h 946488"/>
                <a:gd name="connsiteX18" fmla="*/ 67606 w 743669"/>
                <a:gd name="connsiteY18" fmla="*/ 101409 h 946488"/>
                <a:gd name="connsiteX19" fmla="*/ 0 w 743669"/>
                <a:gd name="connsiteY19" fmla="*/ 169016 h 946488"/>
                <a:gd name="connsiteX20" fmla="*/ 0 w 743669"/>
                <a:gd name="connsiteY20" fmla="*/ 878882 h 946488"/>
                <a:gd name="connsiteX21" fmla="*/ 67606 w 743669"/>
                <a:gd name="connsiteY21" fmla="*/ 946488 h 946488"/>
                <a:gd name="connsiteX22" fmla="*/ 236622 w 743669"/>
                <a:gd name="connsiteY22" fmla="*/ 946488 h 946488"/>
                <a:gd name="connsiteX23" fmla="*/ 236622 w 743669"/>
                <a:gd name="connsiteY23" fmla="*/ 67606 h 946488"/>
                <a:gd name="connsiteX24" fmla="*/ 507047 w 743669"/>
                <a:gd name="connsiteY24" fmla="*/ 67606 h 946488"/>
                <a:gd name="connsiteX25" fmla="*/ 507047 w 743669"/>
                <a:gd name="connsiteY25" fmla="*/ 202819 h 946488"/>
                <a:gd name="connsiteX26" fmla="*/ 236622 w 743669"/>
                <a:gd name="connsiteY26" fmla="*/ 202819 h 94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43669" h="946488">
                  <a:moveTo>
                    <a:pt x="236622" y="878882"/>
                  </a:moveTo>
                  <a:lnTo>
                    <a:pt x="67606" y="878882"/>
                  </a:lnTo>
                  <a:lnTo>
                    <a:pt x="67606" y="169016"/>
                  </a:lnTo>
                  <a:lnTo>
                    <a:pt x="169016" y="169016"/>
                  </a:lnTo>
                  <a:lnTo>
                    <a:pt x="169016" y="270425"/>
                  </a:lnTo>
                  <a:lnTo>
                    <a:pt x="574654" y="270425"/>
                  </a:lnTo>
                  <a:lnTo>
                    <a:pt x="574654" y="169016"/>
                  </a:lnTo>
                  <a:lnTo>
                    <a:pt x="676063" y="169016"/>
                  </a:lnTo>
                  <a:lnTo>
                    <a:pt x="676063" y="473244"/>
                  </a:lnTo>
                  <a:lnTo>
                    <a:pt x="743669" y="473244"/>
                  </a:lnTo>
                  <a:lnTo>
                    <a:pt x="743669" y="169016"/>
                  </a:lnTo>
                  <a:cubicBezTo>
                    <a:pt x="743669" y="131678"/>
                    <a:pt x="713402" y="101409"/>
                    <a:pt x="676063" y="101409"/>
                  </a:cubicBezTo>
                  <a:lnTo>
                    <a:pt x="574654" y="101409"/>
                  </a:lnTo>
                  <a:lnTo>
                    <a:pt x="574654" y="67606"/>
                  </a:lnTo>
                  <a:cubicBezTo>
                    <a:pt x="574654" y="30268"/>
                    <a:pt x="544386" y="0"/>
                    <a:pt x="507047" y="0"/>
                  </a:cubicBezTo>
                  <a:lnTo>
                    <a:pt x="236622" y="0"/>
                  </a:lnTo>
                  <a:cubicBezTo>
                    <a:pt x="199283" y="0"/>
                    <a:pt x="169016" y="30268"/>
                    <a:pt x="169016" y="67606"/>
                  </a:cubicBezTo>
                  <a:lnTo>
                    <a:pt x="169016" y="101409"/>
                  </a:lnTo>
                  <a:lnTo>
                    <a:pt x="67606" y="101409"/>
                  </a:lnTo>
                  <a:cubicBezTo>
                    <a:pt x="30268" y="101409"/>
                    <a:pt x="0" y="131678"/>
                    <a:pt x="0" y="169016"/>
                  </a:cubicBezTo>
                  <a:lnTo>
                    <a:pt x="0" y="878882"/>
                  </a:lnTo>
                  <a:cubicBezTo>
                    <a:pt x="0" y="916221"/>
                    <a:pt x="30268" y="946488"/>
                    <a:pt x="67606" y="946488"/>
                  </a:cubicBezTo>
                  <a:lnTo>
                    <a:pt x="236622" y="946488"/>
                  </a:lnTo>
                  <a:close/>
                  <a:moveTo>
                    <a:pt x="236622" y="67606"/>
                  </a:moveTo>
                  <a:lnTo>
                    <a:pt x="507047" y="67606"/>
                  </a:lnTo>
                  <a:lnTo>
                    <a:pt x="507047" y="202819"/>
                  </a:lnTo>
                  <a:lnTo>
                    <a:pt x="236622" y="202819"/>
                  </a:lnTo>
                  <a:close/>
                </a:path>
              </a:pathLst>
            </a:custGeom>
            <a:solidFill>
              <a:schemeClr val="tx1"/>
            </a:solidFill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309F76E2-D429-3321-2C38-D68281A181B1}"/>
                </a:ext>
              </a:extLst>
            </p:cNvPr>
            <p:cNvSpPr/>
            <p:nvPr/>
          </p:nvSpPr>
          <p:spPr>
            <a:xfrm>
              <a:off x="1580716" y="2986821"/>
              <a:ext cx="1081701" cy="1081701"/>
            </a:xfrm>
            <a:custGeom>
              <a:avLst/>
              <a:gdLst>
                <a:gd name="connsiteX0" fmla="*/ 0 w 1081701"/>
                <a:gd name="connsiteY0" fmla="*/ 0 h 1081701"/>
                <a:gd name="connsiteX1" fmla="*/ 1081701 w 1081701"/>
                <a:gd name="connsiteY1" fmla="*/ 0 h 1081701"/>
                <a:gd name="connsiteX2" fmla="*/ 1081701 w 1081701"/>
                <a:gd name="connsiteY2" fmla="*/ 1081701 h 1081701"/>
                <a:gd name="connsiteX3" fmla="*/ 0 w 1081701"/>
                <a:gd name="connsiteY3" fmla="*/ 1081701 h 1081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701" h="1081701">
                  <a:moveTo>
                    <a:pt x="0" y="0"/>
                  </a:moveTo>
                  <a:lnTo>
                    <a:pt x="1081701" y="0"/>
                  </a:lnTo>
                  <a:lnTo>
                    <a:pt x="1081701" y="1081701"/>
                  </a:lnTo>
                  <a:lnTo>
                    <a:pt x="0" y="1081701"/>
                  </a:lnTo>
                  <a:close/>
                </a:path>
              </a:pathLst>
            </a:custGeom>
            <a:noFill/>
            <a:ln w="33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90BB8627-4F0D-0AB9-ADE6-DB6A46A89B60}"/>
              </a:ext>
            </a:extLst>
          </p:cNvPr>
          <p:cNvSpPr/>
          <p:nvPr/>
        </p:nvSpPr>
        <p:spPr>
          <a:xfrm>
            <a:off x="-2115513" y="1476725"/>
            <a:ext cx="2057404" cy="441158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Monaden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814A14EF-AEA9-B63F-FEDD-3CC0AA3A5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474844" y="1501171"/>
            <a:ext cx="416735" cy="416735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4AB0754-A3A6-A086-A08C-A318535F03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4752" y="2518827"/>
            <a:ext cx="5210382" cy="2905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94C1658-2A11-EE7B-EFFA-58351B12A2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0671" y="2518828"/>
            <a:ext cx="4920663" cy="29058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" name="Geschweifte Klammer rechts 19">
            <a:extLst>
              <a:ext uri="{FF2B5EF4-FFF2-40B4-BE49-F238E27FC236}">
                <a16:creationId xmlns:a16="http://schemas.microsoft.com/office/drawing/2014/main" id="{9171CCC3-828D-B1F8-43C6-EC4F00EE12E5}"/>
              </a:ext>
            </a:extLst>
          </p:cNvPr>
          <p:cNvSpPr/>
          <p:nvPr/>
        </p:nvSpPr>
        <p:spPr>
          <a:xfrm flipH="1">
            <a:off x="1554480" y="3639312"/>
            <a:ext cx="329184" cy="713232"/>
          </a:xfrm>
          <a:prstGeom prst="rightBrace">
            <a:avLst>
              <a:gd name="adj1" fmla="val 39815"/>
              <a:gd name="adj2" fmla="val 34091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99E44F52-9C0C-0764-4630-11C6E44C692B}"/>
              </a:ext>
            </a:extLst>
          </p:cNvPr>
          <p:cNvSpPr txBox="1"/>
          <p:nvPr/>
        </p:nvSpPr>
        <p:spPr>
          <a:xfrm>
            <a:off x="48768" y="3502152"/>
            <a:ext cx="1395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/>
              <a:t>Dart Future&lt;</a:t>
            </a:r>
            <a:r>
              <a:rPr lang="de-DE" dirty="0" err="1"/>
              <a:t>int</a:t>
            </a:r>
            <a:r>
              <a:rPr lang="de-DE" dirty="0"/>
              <a:t>&gt;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3089CABD-A3EE-3460-D28F-B141FEE579CA}"/>
              </a:ext>
            </a:extLst>
          </p:cNvPr>
          <p:cNvSpPr txBox="1"/>
          <p:nvPr/>
        </p:nvSpPr>
        <p:spPr>
          <a:xfrm>
            <a:off x="-33012" y="4417112"/>
            <a:ext cx="1477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/>
              <a:t>Error Handler</a:t>
            </a:r>
          </a:p>
        </p:txBody>
      </p: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EA728616-00CB-1670-E975-0229A3A284B2}"/>
              </a:ext>
            </a:extLst>
          </p:cNvPr>
          <p:cNvCxnSpPr>
            <a:cxnSpLocks/>
          </p:cNvCxnSpPr>
          <p:nvPr/>
        </p:nvCxnSpPr>
        <p:spPr>
          <a:xfrm>
            <a:off x="1554480" y="4602480"/>
            <a:ext cx="32918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7344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63BED53C-6224-A234-6700-AA12B6F24D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B2B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20F01C2-B558-BFA3-E563-6BD99973C5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216"/>
          <a:stretch/>
        </p:blipFill>
        <p:spPr>
          <a:xfrm rot="19800000">
            <a:off x="-3243072" y="298704"/>
            <a:ext cx="7847688" cy="655929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CDB2702-F635-7B08-5C98-EE2D53846D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01" b="63215"/>
          <a:stretch/>
        </p:blipFill>
        <p:spPr>
          <a:xfrm rot="19800000">
            <a:off x="4151376" y="91440"/>
            <a:ext cx="8095664" cy="676656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9490B6CE-F36E-5B81-467E-2E609345E332}"/>
              </a:ext>
            </a:extLst>
          </p:cNvPr>
          <p:cNvSpPr/>
          <p:nvPr/>
        </p:nvSpPr>
        <p:spPr>
          <a:xfrm>
            <a:off x="0" y="45720"/>
            <a:ext cx="12192000" cy="6858000"/>
          </a:xfrm>
          <a:prstGeom prst="rect">
            <a:avLst/>
          </a:prstGeom>
          <a:solidFill>
            <a:srgbClr val="2B2B2B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56090DDD-ACDC-153B-10B6-4DA94975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2761" y="2836322"/>
            <a:ext cx="7906477" cy="1693006"/>
          </a:xfrm>
        </p:spPr>
        <p:txBody>
          <a:bodyPr>
            <a:normAutofit/>
          </a:bodyPr>
          <a:lstStyle/>
          <a:p>
            <a:pPr algn="ctr"/>
            <a:r>
              <a:rPr lang="de-DE" sz="9600" dirty="0">
                <a:ln>
                  <a:solidFill>
                    <a:schemeClr val="bg1">
                      <a:alpha val="40000"/>
                    </a:schemeClr>
                  </a:solidFill>
                </a:ln>
                <a:solidFill>
                  <a:srgbClr val="00B0F0"/>
                </a:solidFill>
                <a:effectLst>
                  <a:glow rad="101600">
                    <a:schemeClr val="accent1">
                      <a:alpha val="19000"/>
                    </a:schemeClr>
                  </a:glow>
                  <a:reflection stA="28000" endPos="65000" dist="50800" dir="5400000" sy="-100000" algn="bl" rotWithShape="0"/>
                </a:effectLst>
              </a:rPr>
              <a:t>Code Demo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B53A4D1-1BA7-110B-3139-7C563E0037A6}"/>
              </a:ext>
            </a:extLst>
          </p:cNvPr>
          <p:cNvSpPr txBox="1"/>
          <p:nvPr/>
        </p:nvSpPr>
        <p:spPr>
          <a:xfrm>
            <a:off x="-1" y="6326862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Code</a:t>
            </a:r>
            <a:r>
              <a:rPr lang="de-DE" dirty="0">
                <a:solidFill>
                  <a:schemeClr val="bg1"/>
                </a:solidFill>
              </a:rPr>
              <a:t>: https://inf-git.fh-rosenheim.de/studavrije7683/ws24-kp-avril/-/tree/main/docs/presentation/fp_dart-demo</a:t>
            </a:r>
          </a:p>
        </p:txBody>
      </p:sp>
    </p:spTree>
    <p:extLst>
      <p:ext uri="{BB962C8B-B14F-4D97-AF65-F5344CB8AC3E}">
        <p14:creationId xmlns:p14="http://schemas.microsoft.com/office/powerpoint/2010/main" val="3394327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1143E9-E321-64C2-A7FC-70C11BB29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2766218"/>
            <a:ext cx="10515600" cy="1325563"/>
          </a:xfrm>
        </p:spPr>
        <p:txBody>
          <a:bodyPr/>
          <a:lstStyle/>
          <a:p>
            <a:pPr algn="ctr"/>
            <a:r>
              <a:rPr lang="de-DE" dirty="0"/>
              <a:t>Fragen &amp; Feedback</a:t>
            </a:r>
          </a:p>
        </p:txBody>
      </p:sp>
    </p:spTree>
    <p:extLst>
      <p:ext uri="{BB962C8B-B14F-4D97-AF65-F5344CB8AC3E}">
        <p14:creationId xmlns:p14="http://schemas.microsoft.com/office/powerpoint/2010/main" val="1145314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ADEF3-3A43-3B98-C0ED-66AB46B32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460583-A223-98AD-3E8C-9DC99DFE2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Ressourcen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658A92D-26AC-2CD5-F7B7-286019937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865" y="2442266"/>
            <a:ext cx="509152" cy="50915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A8C2C79-B1DA-B871-3909-84984E0419E4}"/>
              </a:ext>
            </a:extLst>
          </p:cNvPr>
          <p:cNvSpPr txBox="1"/>
          <p:nvPr/>
        </p:nvSpPr>
        <p:spPr>
          <a:xfrm>
            <a:off x="1820779" y="2327510"/>
            <a:ext cx="328863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/>
              <a:t>COLLECTION: </a:t>
            </a:r>
            <a:r>
              <a:rPr lang="de-DE" sz="1400" dirty="0" err="1"/>
              <a:t>Zwicon</a:t>
            </a:r>
            <a:r>
              <a:rPr lang="de-DE" sz="1400" dirty="0"/>
              <a:t> Line Icons</a:t>
            </a:r>
          </a:p>
          <a:p>
            <a:r>
              <a:rPr lang="de-DE" sz="1400" dirty="0"/>
              <a:t>LICENSE: CC Attribution License</a:t>
            </a:r>
          </a:p>
          <a:p>
            <a:r>
              <a:rPr lang="de-DE" sz="1400" dirty="0"/>
              <a:t>AUTHOR: </a:t>
            </a:r>
            <a:r>
              <a:rPr lang="de-DE" sz="1400" dirty="0" err="1"/>
              <a:t>zwicon</a:t>
            </a:r>
            <a:endParaRPr lang="de-DE" sz="14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849F4E0-5140-7786-B6F5-787CD8705CE6}"/>
              </a:ext>
            </a:extLst>
          </p:cNvPr>
          <p:cNvSpPr txBox="1"/>
          <p:nvPr/>
        </p:nvSpPr>
        <p:spPr>
          <a:xfrm>
            <a:off x="1008753" y="4484985"/>
            <a:ext cx="32462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https://carbon.now.sh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6BCCD82F-690A-9330-7EA6-EE26AA034FCE}"/>
              </a:ext>
            </a:extLst>
          </p:cNvPr>
          <p:cNvSpPr txBox="1"/>
          <p:nvPr/>
        </p:nvSpPr>
        <p:spPr>
          <a:xfrm>
            <a:off x="743712" y="1444972"/>
            <a:ext cx="3950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dirty="0"/>
              <a:t>Icons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9B25620F-52C0-71AB-F922-72AAA3F906DE}"/>
              </a:ext>
            </a:extLst>
          </p:cNvPr>
          <p:cNvSpPr txBox="1"/>
          <p:nvPr/>
        </p:nvSpPr>
        <p:spPr>
          <a:xfrm>
            <a:off x="1008753" y="191351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https://www.svgrepo.com/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18B631DB-9085-9E06-CCD1-2184E4E081FB}"/>
              </a:ext>
            </a:extLst>
          </p:cNvPr>
          <p:cNvSpPr txBox="1"/>
          <p:nvPr/>
        </p:nvSpPr>
        <p:spPr>
          <a:xfrm>
            <a:off x="743712" y="3914266"/>
            <a:ext cx="3950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dirty="0"/>
              <a:t>Codedarstellung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DB8C8C0-30A3-C489-CF97-A9F401591315}"/>
              </a:ext>
            </a:extLst>
          </p:cNvPr>
          <p:cNvSpPr txBox="1"/>
          <p:nvPr/>
        </p:nvSpPr>
        <p:spPr>
          <a:xfrm>
            <a:off x="743712" y="2951209"/>
            <a:ext cx="3950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dirty="0"/>
              <a:t>Bilder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18CB7E68-F675-D48B-A017-AD0D47509569}"/>
              </a:ext>
            </a:extLst>
          </p:cNvPr>
          <p:cNvSpPr txBox="1"/>
          <p:nvPr/>
        </p:nvSpPr>
        <p:spPr>
          <a:xfrm>
            <a:off x="1005570" y="3435116"/>
            <a:ext cx="32886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https://www.pexels.com/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E7946FB-46FA-0A41-812E-8C2AEE7330BD}"/>
              </a:ext>
            </a:extLst>
          </p:cNvPr>
          <p:cNvSpPr txBox="1"/>
          <p:nvPr/>
        </p:nvSpPr>
        <p:spPr>
          <a:xfrm>
            <a:off x="4958961" y="1446937"/>
            <a:ext cx="3950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dirty="0"/>
              <a:t>Quellen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DFE94AC5-971C-9D4E-B66A-2C7084B72759}"/>
              </a:ext>
            </a:extLst>
          </p:cNvPr>
          <p:cNvSpPr txBox="1"/>
          <p:nvPr/>
        </p:nvSpPr>
        <p:spPr>
          <a:xfrm>
            <a:off x="5278173" y="2029747"/>
            <a:ext cx="674923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https://dart.dev/</a:t>
            </a:r>
            <a:br>
              <a:rPr lang="de-DE" dirty="0"/>
            </a:br>
            <a:endParaRPr lang="de-DE" dirty="0"/>
          </a:p>
          <a:p>
            <a:r>
              <a:rPr lang="de-DE" dirty="0"/>
              <a:t>https://www.sandromaglione.com/articles/getting-started-with-fpdart-v1-functional-programming</a:t>
            </a:r>
            <a:br>
              <a:rPr lang="de-DE" dirty="0"/>
            </a:br>
            <a:endParaRPr lang="de-DE" dirty="0"/>
          </a:p>
          <a:p>
            <a:r>
              <a:rPr lang="de-DE" dirty="0"/>
              <a:t>https://www.sandromaglione.com/articles/functional-programming-5-key-lessons-functional-programming-in-scala</a:t>
            </a:r>
          </a:p>
          <a:p>
            <a:endParaRPr lang="de-DE" dirty="0"/>
          </a:p>
          <a:p>
            <a:r>
              <a:rPr lang="de-DE" dirty="0"/>
              <a:t>https://www.sandromaglione.com/articles/fpdart-functional-programming-in-dart-and-flutter</a:t>
            </a:r>
          </a:p>
          <a:p>
            <a:endParaRPr lang="de-DE" dirty="0"/>
          </a:p>
          <a:p>
            <a:r>
              <a:rPr lang="de-DE" dirty="0"/>
              <a:t>https://www.sandromaglione.com/articles/option_type_and_null_safety_dart</a:t>
            </a:r>
          </a:p>
          <a:p>
            <a:endParaRPr lang="de-DE" dirty="0"/>
          </a:p>
          <a:p>
            <a:r>
              <a:rPr lang="de-DE" dirty="0"/>
              <a:t>https://pub.dev/packages/fpdart</a:t>
            </a:r>
          </a:p>
        </p:txBody>
      </p:sp>
    </p:spTree>
    <p:extLst>
      <p:ext uri="{BB962C8B-B14F-4D97-AF65-F5344CB8AC3E}">
        <p14:creationId xmlns:p14="http://schemas.microsoft.com/office/powerpoint/2010/main" val="1278248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Warmes Blau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929</Words>
  <Application>Microsoft Office PowerPoint</Application>
  <PresentationFormat>Breitbild</PresentationFormat>
  <Paragraphs>142</Paragraphs>
  <Slides>13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9" baseType="lpstr">
      <vt:lpstr>Arial Unicode MS</vt:lpstr>
      <vt:lpstr>Arial</vt:lpstr>
      <vt:lpstr>Calibri</vt:lpstr>
      <vt:lpstr>Calibri Light</vt:lpstr>
      <vt:lpstr>Wingdings</vt:lpstr>
      <vt:lpstr>Office</vt:lpstr>
      <vt:lpstr>Funktionale Programmierung</vt:lpstr>
      <vt:lpstr>Funktionale Programmierung</vt:lpstr>
      <vt:lpstr>PowerPoint-Präsentation</vt:lpstr>
      <vt:lpstr>2. Grundlagen der funktionalen Programmierung (Recap)</vt:lpstr>
      <vt:lpstr>Einführung in fpdart</vt:lpstr>
      <vt:lpstr>Einführung in fpdart</vt:lpstr>
      <vt:lpstr>Einführung in fpdart</vt:lpstr>
      <vt:lpstr>Einführung in fpdart</vt:lpstr>
      <vt:lpstr>Einführung in fpdart</vt:lpstr>
      <vt:lpstr>Einführung in fpdart</vt:lpstr>
      <vt:lpstr>Code Demo</vt:lpstr>
      <vt:lpstr>Fragen &amp; Feedback</vt:lpstr>
      <vt:lpstr>Ressourcen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 Avril</dc:creator>
  <cp:lastModifiedBy>Jean Avril</cp:lastModifiedBy>
  <cp:revision>7</cp:revision>
  <dcterms:created xsi:type="dcterms:W3CDTF">2024-11-26T20:37:23Z</dcterms:created>
  <dcterms:modified xsi:type="dcterms:W3CDTF">2024-11-27T15:11:34Z</dcterms:modified>
</cp:coreProperties>
</file>